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5" r:id="rId2"/>
  </p:sldMasterIdLst>
  <p:notesMasterIdLst>
    <p:notesMasterId r:id="rId31"/>
  </p:notesMasterIdLst>
  <p:sldIdLst>
    <p:sldId id="259" r:id="rId3"/>
    <p:sldId id="291" r:id="rId4"/>
    <p:sldId id="269" r:id="rId5"/>
    <p:sldId id="348" r:id="rId6"/>
    <p:sldId id="370" r:id="rId7"/>
    <p:sldId id="369" r:id="rId8"/>
    <p:sldId id="371" r:id="rId9"/>
    <p:sldId id="368" r:id="rId10"/>
    <p:sldId id="345" r:id="rId11"/>
    <p:sldId id="366" r:id="rId12"/>
    <p:sldId id="350" r:id="rId13"/>
    <p:sldId id="365" r:id="rId14"/>
    <p:sldId id="344" r:id="rId15"/>
    <p:sldId id="347" r:id="rId16"/>
    <p:sldId id="349" r:id="rId17"/>
    <p:sldId id="360" r:id="rId18"/>
    <p:sldId id="361" r:id="rId19"/>
    <p:sldId id="362" r:id="rId20"/>
    <p:sldId id="351" r:id="rId21"/>
    <p:sldId id="352" r:id="rId22"/>
    <p:sldId id="354" r:id="rId23"/>
    <p:sldId id="283" r:id="rId24"/>
    <p:sldId id="356" r:id="rId25"/>
    <p:sldId id="357" r:id="rId26"/>
    <p:sldId id="363" r:id="rId27"/>
    <p:sldId id="364" r:id="rId28"/>
    <p:sldId id="358" r:id="rId29"/>
    <p:sldId id="272" r:id="rId30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5">
          <p15:clr>
            <a:srgbClr val="A4A3A4"/>
          </p15:clr>
        </p15:guide>
        <p15:guide id="2" orient="horz" pos="216">
          <p15:clr>
            <a:srgbClr val="A4A3A4"/>
          </p15:clr>
        </p15:guide>
        <p15:guide id="3" orient="horz" pos="4078">
          <p15:clr>
            <a:srgbClr val="A4A3A4"/>
          </p15:clr>
        </p15:guide>
        <p15:guide id="4" pos="3840">
          <p15:clr>
            <a:srgbClr val="A4A3A4"/>
          </p15:clr>
        </p15:guide>
        <p15:guide id="5" pos="50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3C00"/>
    <a:srgbClr val="92D050"/>
    <a:srgbClr val="E73A1C"/>
    <a:srgbClr val="FF0066"/>
    <a:srgbClr val="FFC000"/>
    <a:srgbClr val="F9F9F9"/>
    <a:srgbClr val="F2DC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83" autoAdjust="0"/>
    <p:restoredTop sz="94674"/>
  </p:normalViewPr>
  <p:slideViewPr>
    <p:cSldViewPr snapToGrid="0" snapToObjects="1">
      <p:cViewPr varScale="1">
        <p:scale>
          <a:sx n="67" d="100"/>
          <a:sy n="67" d="100"/>
        </p:scale>
        <p:origin x="608" y="52"/>
      </p:cViewPr>
      <p:guideLst>
        <p:guide orient="horz" pos="2355"/>
        <p:guide orient="horz" pos="216"/>
        <p:guide orient="horz" pos="4078"/>
        <p:guide pos="3840"/>
        <p:guide pos="50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127298-6CB9-4ACB-BB12-7F75F06D4BB4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3869FB-3FC2-4617-8655-B1CA3DFD222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621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t>14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t>15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t>16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t>17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t>18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t>19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t>20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t>21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t>23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t>24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t>25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86200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t>27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t>4</a:t>
            </a:fld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2411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00635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80105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43869FB-3FC2-4617-8655-B1CA3DFD222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0707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2.xml"/><Relationship Id="rId4" Type="http://schemas.openxmlformats.org/officeDocument/2006/relationships/tags" Target="../tags/tag1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17.xml"/><Relationship Id="rId4" Type="http://schemas.openxmlformats.org/officeDocument/2006/relationships/tags" Target="../tags/tag1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0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4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tags" Target="../tags/tag5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8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6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tags" Target="../tags/tag69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6" Type="http://schemas.openxmlformats.org/officeDocument/2006/relationships/tags" Target="../tags/tag72.xml"/><Relationship Id="rId5" Type="http://schemas.openxmlformats.org/officeDocument/2006/relationships/tags" Target="../tags/tag71.xml"/><Relationship Id="rId4" Type="http://schemas.openxmlformats.org/officeDocument/2006/relationships/tags" Target="../tags/tag70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75.xml"/><Relationship Id="rId7" Type="http://schemas.openxmlformats.org/officeDocument/2006/relationships/tags" Target="../tags/tag79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82.xml"/><Relationship Id="rId7" Type="http://schemas.openxmlformats.org/officeDocument/2006/relationships/tags" Target="../tags/tag86.xml"/><Relationship Id="rId2" Type="http://schemas.openxmlformats.org/officeDocument/2006/relationships/tags" Target="../tags/tag81.xml"/><Relationship Id="rId1" Type="http://schemas.openxmlformats.org/officeDocument/2006/relationships/tags" Target="../tags/tag80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89.xml"/><Relationship Id="rId7" Type="http://schemas.openxmlformats.org/officeDocument/2006/relationships/tags" Target="../tags/tag93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tags" Target="../tags/tag101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tags" Target="../tags/tag95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10" Type="http://schemas.openxmlformats.org/officeDocument/2006/relationships/slideMaster" Target="../slideMasters/slideMaster2.xml"/><Relationship Id="rId4" Type="http://schemas.openxmlformats.org/officeDocument/2006/relationships/tags" Target="../tags/tag97.xml"/><Relationship Id="rId9" Type="http://schemas.openxmlformats.org/officeDocument/2006/relationships/tags" Target="../tags/tag10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tags" Target="../tags/tag105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tags" Target="../tags/tag108.xml"/><Relationship Id="rId5" Type="http://schemas.openxmlformats.org/officeDocument/2006/relationships/tags" Target="../tags/tag107.xml"/><Relationship Id="rId4" Type="http://schemas.openxmlformats.org/officeDocument/2006/relationships/tags" Target="../tags/tag10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 userDrawn="1"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48" name="矩形 47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 userDrawn="1"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48" name="矩形 47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 userDrawn="1"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48" name="矩形 47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 userDrawn="1"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48" name="矩形 47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 userDrawn="1"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48" name="矩形 47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 userDrawn="1"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48" name="矩形 47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 userDrawn="1"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48" name="矩形 47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spc="6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090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u="none" strike="noStrike" kern="1200" cap="none" spc="300" normalizeH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3882314" y="1181451"/>
            <a:ext cx="4495104" cy="4495104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090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  <a:p>
            <a:pPr lvl="1"/>
            <a:r>
              <a:rPr>
                <a:sym typeface="+mn-ea"/>
              </a:rPr>
              <a:t>第二级</a:t>
            </a:r>
          </a:p>
          <a:p>
            <a:pPr lvl="2"/>
            <a:r>
              <a:rPr>
                <a:sym typeface="+mn-ea"/>
              </a:rPr>
              <a:t>第三级</a:t>
            </a:r>
          </a:p>
          <a:p>
            <a:pPr lvl="3"/>
            <a:r>
              <a:rPr>
                <a:sym typeface="+mn-ea"/>
              </a:rPr>
              <a:t>第四级</a:t>
            </a:r>
          </a:p>
          <a:p>
            <a:pPr lvl="4"/>
            <a:r>
              <a:rPr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 sz="1600">
                <a:latin typeface="微软雅黑" panose="020B0503020204020204" charset="-122"/>
                <a:ea typeface="微软雅黑" panose="020B0503020204020204" charset="-122"/>
              </a:defRPr>
            </a:lvl2pPr>
            <a:lvl3pPr>
              <a:defRPr sz="1600">
                <a:latin typeface="微软雅黑" panose="020B0503020204020204" charset="-122"/>
                <a:ea typeface="微软雅黑" panose="020B0503020204020204" charset="-122"/>
              </a:defRPr>
            </a:lvl3pPr>
            <a:lvl4pPr>
              <a:defRPr sz="1600">
                <a:latin typeface="微软雅黑" panose="020B0503020204020204" charset="-122"/>
                <a:ea typeface="微软雅黑" panose="020B0503020204020204" charset="-122"/>
              </a:defRPr>
            </a:lvl4pPr>
            <a:lvl5pPr>
              <a:defRPr sz="1600"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090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090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</a:p>
          <a:p>
            <a:pPr lvl="1"/>
            <a:r>
              <a:rPr dirty="0">
                <a:sym typeface="+mn-ea"/>
              </a:rPr>
              <a:t>第二级</a:t>
            </a:r>
          </a:p>
          <a:p>
            <a:pPr lvl="2"/>
            <a:r>
              <a:rPr dirty="0">
                <a:sym typeface="+mn-ea"/>
              </a:rPr>
              <a:t>第三级</a:t>
            </a:r>
          </a:p>
          <a:p>
            <a:pPr lvl="3"/>
            <a:r>
              <a:rPr dirty="0">
                <a:sym typeface="+mn-ea"/>
              </a:rPr>
              <a:t>第四级</a:t>
            </a:r>
          </a:p>
          <a:p>
            <a:pPr lvl="4"/>
            <a:r>
              <a:rPr dirty="0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090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2021/6/18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1pPr>
            <a:lvl2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2pPr>
            <a:lvl3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3pPr>
            <a:lvl4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4pPr>
            <a:lvl5pPr indent="0" eaLnBrk="1" fontAlgn="auto" latinLnBrk="0" hangingPunct="1">
              <a:defRPr>
                <a:latin typeface="微软雅黑" panose="020B0503020204020204" charset="-122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1" i="0" u="none" strike="noStrike" kern="1200" cap="none" spc="6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3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952455" y="-12701"/>
            <a:ext cx="10492980" cy="68580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1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7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7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8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9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1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8015258" y="-12700"/>
            <a:ext cx="4189442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 flipH="1">
            <a:off x="0" y="-12700"/>
            <a:ext cx="4189442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7739212" y="0"/>
            <a:ext cx="4452788" cy="6862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325228" y="6545425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www.1ppt.com/excel/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www.1ppt.com/shiti/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www.1ppt.com/jiaoan/  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9308DE3C-FEB7-4A7B-A93D-F8500B60F491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6A48594E-CD90-40C2-BD5F-460F5C0F03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Click="0" advTm="0"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54138" y="330370"/>
            <a:ext cx="3500715" cy="309201"/>
          </a:xfrm>
        </p:spPr>
        <p:txBody>
          <a:bodyPr/>
          <a:lstStyle/>
          <a:p>
            <a:fld id="{48A87A34-81AB-432B-8DAE-1953F412C126}" type="datetimeFigureOut">
              <a:rPr lang="en-US" dirty="0"/>
              <a:t>6/18/2021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938836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80060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tags" Target="../tags/tag3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tags" Target="../tags/tag7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tags" Target="../tags/tag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tags" Target="../tags/tag6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tags" Target="../tags/tag5.xml"/><Relationship Id="rId10" Type="http://schemas.openxmlformats.org/officeDocument/2006/relationships/slideLayout" Target="../slideLayouts/slideLayout26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tags" Target="../tags/tag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mc:AlternateContent xmlns:mc="http://schemas.openxmlformats.org/markup-compatibility/2006" xmlns:p14="http://schemas.microsoft.com/office/powerpoint/2010/main">
    <mc:Choice Requires="p14">
      <p:transition p14:dur="0" advTm="2000"/>
    </mc:Choice>
    <mc:Fallback xmlns="">
      <p:transition advTm="2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101600" tIns="38100" rIns="76200" bIns="38100" rtlCol="0" anchor="t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wrap="square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2021/6/18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  <p:sldLayoutId id="2147483682" r:id="rId17"/>
    <p:sldLayoutId id="2147483683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090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16.xml"/><Relationship Id="rId3" Type="http://schemas.openxmlformats.org/officeDocument/2006/relationships/tags" Target="../tags/tag111.xml"/><Relationship Id="rId7" Type="http://schemas.openxmlformats.org/officeDocument/2006/relationships/tags" Target="../tags/tag115.xml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tags" Target="../tags/tag114.xml"/><Relationship Id="rId11" Type="http://schemas.openxmlformats.org/officeDocument/2006/relationships/image" Target="../media/image16.jpeg"/><Relationship Id="rId5" Type="http://schemas.openxmlformats.org/officeDocument/2006/relationships/tags" Target="../tags/tag113.xml"/><Relationship Id="rId10" Type="http://schemas.openxmlformats.org/officeDocument/2006/relationships/notesSlide" Target="../notesSlides/notesSlide15.xml"/><Relationship Id="rId4" Type="http://schemas.openxmlformats.org/officeDocument/2006/relationships/tags" Target="../tags/tag112.xml"/><Relationship Id="rId9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119.xml"/><Relationship Id="rId7" Type="http://schemas.openxmlformats.org/officeDocument/2006/relationships/image" Target="../media/image19.jpe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23.xml"/><Relationship Id="rId4" Type="http://schemas.openxmlformats.org/officeDocument/2006/relationships/tags" Target="../tags/tag1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213297" y="2940272"/>
            <a:ext cx="77653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400" b="1" dirty="0"/>
              <a:t>基于</a:t>
            </a:r>
            <a:r>
              <a:rPr lang="en-US" altLang="zh-CN" sz="4400" b="1" dirty="0"/>
              <a:t>Fast-MVS</a:t>
            </a:r>
            <a:r>
              <a:rPr lang="zh-CN" altLang="en-US" sz="4400" b="1" dirty="0"/>
              <a:t>实现的三维重建</a:t>
            </a:r>
          </a:p>
        </p:txBody>
      </p:sp>
      <p:sp>
        <p:nvSpPr>
          <p:cNvPr id="12" name="矩形 11"/>
          <p:cNvSpPr/>
          <p:nvPr/>
        </p:nvSpPr>
        <p:spPr>
          <a:xfrm>
            <a:off x="3107267" y="4286751"/>
            <a:ext cx="2683933" cy="540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汇报人：叶家辉</a:t>
            </a:r>
          </a:p>
        </p:txBody>
      </p:sp>
      <p:sp>
        <p:nvSpPr>
          <p:cNvPr id="15" name="矩形 14"/>
          <p:cNvSpPr/>
          <p:nvPr/>
        </p:nvSpPr>
        <p:spPr>
          <a:xfrm>
            <a:off x="6427264" y="4286751"/>
            <a:ext cx="3135836" cy="54000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小组成员：叶家辉、</a:t>
            </a:r>
            <a:r>
              <a:rPr lang="zh-CN" altLang="en-US" sz="1400" dirty="0">
                <a:solidFill>
                  <a:schemeClr val="tx1"/>
                </a:solidFill>
                <a:sym typeface="+mn-ea"/>
              </a:rPr>
              <a:t>徐潇涵</a:t>
            </a:r>
            <a:r>
              <a:rPr lang="zh-CN" altLang="en-US" sz="1400" dirty="0">
                <a:solidFill>
                  <a:schemeClr val="tx1"/>
                </a:solidFill>
              </a:rPr>
              <a:t>、王萦</a:t>
            </a:r>
            <a:endParaRPr lang="en-US" altLang="zh-CN" sz="1400" dirty="0">
              <a:solidFill>
                <a:schemeClr val="tx1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308"/>
          <a:stretch>
            <a:fillRect/>
          </a:stretch>
        </p:blipFill>
        <p:spPr>
          <a:xfrm>
            <a:off x="5170016" y="914390"/>
            <a:ext cx="1851967" cy="17907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ldLvl="0" animBg="1"/>
      <p:bldP spid="15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167765" y="141605"/>
            <a:ext cx="2921000" cy="6331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rPr>
              <a:t>传统</a:t>
            </a:r>
            <a:r>
              <a:rPr lang="en-US" altLang="zh-CN" sz="32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rPr>
              <a:t>MVS</a:t>
            </a:r>
            <a:r>
              <a:rPr lang="zh-CN" altLang="en-US" sz="32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rPr>
              <a:t>算法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252854" y="1020311"/>
            <a:ext cx="8013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i="0" dirty="0">
                <a:solidFill>
                  <a:srgbClr val="222222"/>
                </a:solidFill>
                <a:effectLst/>
                <a:latin typeface="-apple-system"/>
              </a:rPr>
              <a:t>multi view Stereo (MVS)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latin typeface="-apple-system"/>
              </a:rPr>
              <a:t>：</a:t>
            </a:r>
            <a:endParaRPr lang="en-US" altLang="zh-CN" sz="24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zh-CN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apple-system"/>
              </a:rPr>
              <a:t>多视图的密集重建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</a:rPr>
              <a:t>。用于细化通过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</a:rPr>
              <a:t>SFM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-apple-system"/>
              </a:rPr>
              <a:t>技术获得的网格，从而产生所谓的密集重构。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1252853" y="2303600"/>
            <a:ext cx="8013065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5EA080-E7B1-4D57-B8CA-82C43C8A9413}"/>
              </a:ext>
            </a:extLst>
          </p:cNvPr>
          <p:cNvSpPr txBox="1"/>
          <p:nvPr/>
        </p:nvSpPr>
        <p:spPr>
          <a:xfrm>
            <a:off x="3421061" y="2462760"/>
            <a:ext cx="395128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MVS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： 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经典开源软件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CMVS , PMVS2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</a:t>
            </a:r>
            <a:br>
              <a:rPr lang="zh-CN" altLang="en-US" dirty="0"/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input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： 稀疏三维电云</a:t>
            </a:r>
            <a:br>
              <a:rPr lang="zh-CN" altLang="en-US" dirty="0"/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output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： 密集三维电云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E64850-130F-4EBC-A03C-D662AB65F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27" y="3386090"/>
            <a:ext cx="9633445" cy="3181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811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429000"/>
            <a:ext cx="3602146" cy="736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charset="-122"/>
              </a:rPr>
              <a:t>PART THREE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36733" y="2417412"/>
            <a:ext cx="431853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6000" dirty="0">
                <a:latin typeface="+mj-lt"/>
                <a:ea typeface="微软雅黑" panose="020B0503020204020204" charset="-122"/>
              </a:rPr>
              <a:t>Fast-MVS</a:t>
            </a:r>
            <a:endParaRPr lang="zh-CN" altLang="en-US" sz="6000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201920"/>
            <a:ext cx="2412366" cy="11334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464923"/>
            <a:ext cx="3602146" cy="736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charset="-122"/>
              </a:rPr>
              <a:t>PART FOUR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514601" y="2417412"/>
            <a:ext cx="7248524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panose="020B0503020204020204" charset="-122"/>
              </a:rPr>
              <a:t>改进后的重建效果</a:t>
            </a:r>
          </a:p>
        </p:txBody>
      </p:sp>
      <p:sp>
        <p:nvSpPr>
          <p:cNvPr id="4" name="矩形 3"/>
          <p:cNvSpPr/>
          <p:nvPr/>
        </p:nvSpPr>
        <p:spPr>
          <a:xfrm>
            <a:off x="4889817" y="4201920"/>
            <a:ext cx="2412366" cy="113341"/>
          </a:xfrm>
          <a:prstGeom prst="rect">
            <a:avLst/>
          </a:prstGeom>
          <a:solidFill>
            <a:srgbClr val="F23C00"/>
          </a:solidFill>
          <a:ln>
            <a:solidFill>
              <a:srgbClr val="F23C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/>
          </a:p>
        </p:txBody>
      </p:sp>
    </p:spTree>
    <p:extLst>
      <p:ext uri="{BB962C8B-B14F-4D97-AF65-F5344CB8AC3E}">
        <p14:creationId xmlns:p14="http://schemas.microsoft.com/office/powerpoint/2010/main" val="2991131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73860" y="238427"/>
            <a:ext cx="1141730" cy="6331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sym typeface="FZHei-B01S" panose="02010601030101010101" pitchFamily="2" charset="-122"/>
              </a:rPr>
              <a:t>缺点</a:t>
            </a:r>
          </a:p>
        </p:txBody>
      </p:sp>
      <p:sp>
        <p:nvSpPr>
          <p:cNvPr id="10" name="箭头3"/>
          <p:cNvSpPr>
            <a:spLocks noChangeArrowheads="1"/>
          </p:cNvSpPr>
          <p:nvPr/>
        </p:nvSpPr>
        <p:spPr bwMode="auto">
          <a:xfrm flipV="1">
            <a:off x="1891665" y="3723003"/>
            <a:ext cx="1114538" cy="1417758"/>
          </a:xfrm>
          <a:custGeom>
            <a:avLst/>
            <a:gdLst/>
            <a:ahLst/>
            <a:cxnLst>
              <a:cxn ang="0">
                <a:pos x="118" y="1044"/>
              </a:cxn>
              <a:cxn ang="0">
                <a:pos x="128" y="340"/>
              </a:cxn>
              <a:cxn ang="0">
                <a:pos x="264" y="210"/>
              </a:cxn>
              <a:cxn ang="0">
                <a:pos x="720" y="202"/>
              </a:cxn>
              <a:cxn ang="0">
                <a:pos x="720" y="320"/>
              </a:cxn>
              <a:cxn ang="0">
                <a:pos x="933" y="153"/>
              </a:cxn>
              <a:cxn ang="0">
                <a:pos x="712" y="0"/>
              </a:cxn>
              <a:cxn ang="0">
                <a:pos x="714" y="92"/>
              </a:cxn>
              <a:cxn ang="0">
                <a:pos x="234" y="94"/>
              </a:cxn>
              <a:cxn ang="0">
                <a:pos x="0" y="298"/>
              </a:cxn>
              <a:cxn ang="0">
                <a:pos x="0" y="1058"/>
              </a:cxn>
              <a:cxn ang="0">
                <a:pos x="118" y="1044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rgbClr val="A6A6A6"/>
          </a:solidFill>
          <a:ln w="9525">
            <a:noFill/>
            <a:round/>
          </a:ln>
        </p:spPr>
        <p:txBody>
          <a:bodyPr wrap="none" lIns="82815" tIns="41405" rIns="82815" bIns="41405" anchor="ctr"/>
          <a:lstStyle/>
          <a:p>
            <a:pPr defTabSz="1219200"/>
            <a:endParaRPr lang="zh-CN" altLang="en-US" sz="12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5" name="箭头2"/>
          <p:cNvSpPr>
            <a:spLocks noChangeArrowheads="1"/>
          </p:cNvSpPr>
          <p:nvPr/>
        </p:nvSpPr>
        <p:spPr bwMode="auto">
          <a:xfrm rot="-5400000">
            <a:off x="2204646" y="3066492"/>
            <a:ext cx="303611" cy="1325805"/>
          </a:xfrm>
          <a:custGeom>
            <a:avLst/>
            <a:gdLst/>
            <a:ahLst/>
            <a:cxnLst>
              <a:cxn ang="0">
                <a:pos x="37" y="1"/>
              </a:cxn>
              <a:cxn ang="0">
                <a:pos x="45" y="472"/>
              </a:cxn>
              <a:cxn ang="0">
                <a:pos x="0" y="474"/>
              </a:cxn>
              <a:cxn ang="0">
                <a:pos x="72" y="604"/>
              </a:cxn>
              <a:cxn ang="0">
                <a:pos x="142" y="474"/>
              </a:cxn>
              <a:cxn ang="0">
                <a:pos x="100" y="474"/>
              </a:cxn>
              <a:cxn ang="0">
                <a:pos x="99" y="0"/>
              </a:cxn>
              <a:cxn ang="0">
                <a:pos x="37" y="1"/>
              </a:cxn>
            </a:cxnLst>
            <a:rect l="0" t="0" r="r" b="b"/>
            <a:pathLst>
              <a:path w="142" h="604">
                <a:moveTo>
                  <a:pt x="37" y="1"/>
                </a:moveTo>
                <a:lnTo>
                  <a:pt x="45" y="472"/>
                </a:lnTo>
                <a:lnTo>
                  <a:pt x="0" y="474"/>
                </a:lnTo>
                <a:lnTo>
                  <a:pt x="72" y="604"/>
                </a:lnTo>
                <a:lnTo>
                  <a:pt x="142" y="474"/>
                </a:lnTo>
                <a:lnTo>
                  <a:pt x="100" y="474"/>
                </a:lnTo>
                <a:lnTo>
                  <a:pt x="99" y="0"/>
                </a:lnTo>
                <a:lnTo>
                  <a:pt x="37" y="1"/>
                </a:lnTo>
                <a:close/>
              </a:path>
            </a:pathLst>
          </a:custGeom>
          <a:solidFill>
            <a:srgbClr val="A6A6A6"/>
          </a:solidFill>
          <a:ln w="9525">
            <a:noFill/>
            <a:round/>
          </a:ln>
        </p:spPr>
        <p:txBody>
          <a:bodyPr wrap="none" lIns="82815" tIns="41405" rIns="82815" bIns="41405" anchor="ctr"/>
          <a:lstStyle/>
          <a:p>
            <a:pPr defTabSz="1219200"/>
            <a:endParaRPr lang="zh-CN" altLang="en-US" sz="12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7" name="箭头1"/>
          <p:cNvSpPr>
            <a:spLocks noChangeArrowheads="1"/>
          </p:cNvSpPr>
          <p:nvPr/>
        </p:nvSpPr>
        <p:spPr bwMode="auto">
          <a:xfrm>
            <a:off x="1885315" y="2061845"/>
            <a:ext cx="1114538" cy="1643589"/>
          </a:xfrm>
          <a:custGeom>
            <a:avLst/>
            <a:gdLst/>
            <a:ahLst/>
            <a:cxnLst>
              <a:cxn ang="0">
                <a:pos x="118" y="1044"/>
              </a:cxn>
              <a:cxn ang="0">
                <a:pos x="128" y="340"/>
              </a:cxn>
              <a:cxn ang="0">
                <a:pos x="264" y="210"/>
              </a:cxn>
              <a:cxn ang="0">
                <a:pos x="720" y="202"/>
              </a:cxn>
              <a:cxn ang="0">
                <a:pos x="720" y="320"/>
              </a:cxn>
              <a:cxn ang="0">
                <a:pos x="933" y="153"/>
              </a:cxn>
              <a:cxn ang="0">
                <a:pos x="712" y="0"/>
              </a:cxn>
              <a:cxn ang="0">
                <a:pos x="714" y="92"/>
              </a:cxn>
              <a:cxn ang="0">
                <a:pos x="234" y="94"/>
              </a:cxn>
              <a:cxn ang="0">
                <a:pos x="0" y="298"/>
              </a:cxn>
              <a:cxn ang="0">
                <a:pos x="0" y="1058"/>
              </a:cxn>
              <a:cxn ang="0">
                <a:pos x="118" y="1044"/>
              </a:cxn>
            </a:cxnLst>
            <a:rect l="0" t="0" r="r" b="b"/>
            <a:pathLst>
              <a:path w="933" h="1182">
                <a:moveTo>
                  <a:pt x="118" y="1044"/>
                </a:moveTo>
                <a:lnTo>
                  <a:pt x="128" y="340"/>
                </a:lnTo>
                <a:cubicBezTo>
                  <a:pt x="134" y="214"/>
                  <a:pt x="182" y="212"/>
                  <a:pt x="264" y="210"/>
                </a:cubicBezTo>
                <a:lnTo>
                  <a:pt x="720" y="202"/>
                </a:lnTo>
                <a:lnTo>
                  <a:pt x="720" y="320"/>
                </a:lnTo>
                <a:lnTo>
                  <a:pt x="933" y="153"/>
                </a:lnTo>
                <a:lnTo>
                  <a:pt x="712" y="0"/>
                </a:lnTo>
                <a:lnTo>
                  <a:pt x="714" y="92"/>
                </a:lnTo>
                <a:cubicBezTo>
                  <a:pt x="714" y="92"/>
                  <a:pt x="406" y="94"/>
                  <a:pt x="234" y="94"/>
                </a:cubicBezTo>
                <a:cubicBezTo>
                  <a:pt x="60" y="96"/>
                  <a:pt x="2" y="156"/>
                  <a:pt x="0" y="298"/>
                </a:cubicBezTo>
                <a:lnTo>
                  <a:pt x="0" y="1058"/>
                </a:lnTo>
                <a:cubicBezTo>
                  <a:pt x="20" y="1182"/>
                  <a:pt x="93" y="1170"/>
                  <a:pt x="118" y="1044"/>
                </a:cubicBezTo>
                <a:close/>
              </a:path>
            </a:pathLst>
          </a:custGeom>
          <a:solidFill>
            <a:srgbClr val="A6A6A6"/>
          </a:solidFill>
          <a:ln w="9525">
            <a:noFill/>
            <a:round/>
          </a:ln>
        </p:spPr>
        <p:txBody>
          <a:bodyPr wrap="none" lIns="82815" tIns="41405" rIns="82815" bIns="41405" anchor="ctr"/>
          <a:lstStyle/>
          <a:p>
            <a:pPr defTabSz="1219200"/>
            <a:endParaRPr lang="zh-CN" altLang="en-US" sz="120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13" name="文本1"/>
          <p:cNvSpPr>
            <a:spLocks noChangeArrowheads="1"/>
          </p:cNvSpPr>
          <p:nvPr/>
        </p:nvSpPr>
        <p:spPr bwMode="auto">
          <a:xfrm>
            <a:off x="4486909" y="1682750"/>
            <a:ext cx="5895341" cy="1114148"/>
          </a:xfrm>
          <a:prstGeom prst="roundRect">
            <a:avLst>
              <a:gd name="adj" fmla="val 11505"/>
            </a:avLst>
          </a:prstGeom>
          <a:noFill/>
          <a:ln w="15875">
            <a:solidFill>
              <a:schemeClr val="bg1">
                <a:lumMod val="75000"/>
              </a:schemeClr>
            </a:solidFill>
            <a:round/>
          </a:ln>
        </p:spPr>
        <p:txBody>
          <a:bodyPr lIns="82815" tIns="41405" rIns="82815" bIns="41405" anchor="ctr"/>
          <a:lstStyle/>
          <a:p>
            <a:pPr algn="ctr">
              <a:lnSpc>
                <a:spcPts val="2000"/>
              </a:lnSpc>
            </a:pPr>
            <a:r>
              <a:rPr lang="zh-CN" altLang="en-US" sz="1600" dirty="0">
                <a:latin typeface="+mn-ea"/>
                <a:sym typeface="Arial" panose="020B0604020202020204" pitchFamily="34" charset="0"/>
              </a:rPr>
              <a:t>无人机采集高分辨率航空影像。</a:t>
            </a:r>
          </a:p>
        </p:txBody>
      </p:sp>
      <p:sp>
        <p:nvSpPr>
          <p:cNvPr id="14" name="标题1"/>
          <p:cNvSpPr>
            <a:spLocks noChangeArrowheads="1"/>
          </p:cNvSpPr>
          <p:nvPr/>
        </p:nvSpPr>
        <p:spPr bwMode="auto">
          <a:xfrm>
            <a:off x="3111499" y="1676401"/>
            <a:ext cx="1267599" cy="1119606"/>
          </a:xfrm>
          <a:prstGeom prst="roundRect">
            <a:avLst>
              <a:gd name="adj" fmla="val 11921"/>
            </a:avLst>
          </a:prstGeom>
          <a:solidFill>
            <a:schemeClr val="accent6"/>
          </a:solidFill>
          <a:ln w="25400">
            <a:solidFill>
              <a:schemeClr val="accent6"/>
            </a:solidFill>
            <a:round/>
          </a:ln>
        </p:spPr>
        <p:txBody>
          <a:bodyPr lIns="82815" tIns="41405" rIns="82815" bIns="41405" anchor="ctr"/>
          <a:lstStyle/>
          <a:p>
            <a:pPr algn="ctr" defTabSz="1219200">
              <a:lnSpc>
                <a:spcPct val="120000"/>
              </a:lnSpc>
            </a:pPr>
            <a:r>
              <a:rPr lang="zh-CN" altLang="en-US" sz="1600" b="1" dirty="0">
                <a:solidFill>
                  <a:srgbClr val="F2F2F2"/>
                </a:solidFill>
                <a:latin typeface="+mn-ea"/>
              </a:rPr>
              <a:t>数据采集</a:t>
            </a:r>
          </a:p>
        </p:txBody>
      </p:sp>
      <p:sp>
        <p:nvSpPr>
          <p:cNvPr id="8" name="文本2"/>
          <p:cNvSpPr>
            <a:spLocks noChangeArrowheads="1"/>
          </p:cNvSpPr>
          <p:nvPr/>
        </p:nvSpPr>
        <p:spPr bwMode="auto">
          <a:xfrm>
            <a:off x="4486909" y="3126105"/>
            <a:ext cx="5895341" cy="1112101"/>
          </a:xfrm>
          <a:prstGeom prst="roundRect">
            <a:avLst>
              <a:gd name="adj" fmla="val 11505"/>
            </a:avLst>
          </a:prstGeom>
          <a:noFill/>
          <a:ln w="15875">
            <a:solidFill>
              <a:schemeClr val="bg1">
                <a:lumMod val="75000"/>
              </a:schemeClr>
            </a:solidFill>
            <a:round/>
          </a:ln>
        </p:spPr>
        <p:txBody>
          <a:bodyPr lIns="82815" tIns="41405" rIns="82815" bIns="41405" anchor="ctr"/>
          <a:lstStyle/>
          <a:p>
            <a:pPr algn="ctr">
              <a:lnSpc>
                <a:spcPts val="2000"/>
              </a:lnSpc>
            </a:pPr>
            <a:r>
              <a:rPr lang="zh-CN" altLang="en-US" sz="1600" dirty="0">
                <a:latin typeface="+mn-ea"/>
                <a:sym typeface="Arial" panose="020B0604020202020204" pitchFamily="34" charset="0"/>
              </a:rPr>
              <a:t>利用三维点云重建软件Pix4D，实现了</a:t>
            </a:r>
          </a:p>
          <a:p>
            <a:pPr algn="ctr">
              <a:lnSpc>
                <a:spcPts val="2000"/>
              </a:lnSpc>
            </a:pPr>
            <a:r>
              <a:rPr lang="zh-CN" altLang="en-US" sz="1600" dirty="0">
                <a:latin typeface="+mn-ea"/>
                <a:sym typeface="Arial" panose="020B0604020202020204" pitchFamily="34" charset="0"/>
              </a:rPr>
              <a:t>从捕获的航空图像序列中重建密集和彩色的3D点云。</a:t>
            </a:r>
          </a:p>
        </p:txBody>
      </p:sp>
      <p:sp>
        <p:nvSpPr>
          <p:cNvPr id="16" name="标题2"/>
          <p:cNvSpPr>
            <a:spLocks noChangeArrowheads="1"/>
          </p:cNvSpPr>
          <p:nvPr/>
        </p:nvSpPr>
        <p:spPr bwMode="auto">
          <a:xfrm>
            <a:off x="3110864" y="3126105"/>
            <a:ext cx="1267599" cy="1112101"/>
          </a:xfrm>
          <a:prstGeom prst="roundRect">
            <a:avLst>
              <a:gd name="adj" fmla="val 11921"/>
            </a:avLst>
          </a:prstGeom>
          <a:solidFill>
            <a:srgbClr val="7E397A"/>
          </a:solidFill>
          <a:ln w="25400">
            <a:noFill/>
            <a:round/>
          </a:ln>
        </p:spPr>
        <p:txBody>
          <a:bodyPr lIns="82815" tIns="41405" rIns="82815" bIns="41405" anchor="ctr"/>
          <a:lstStyle/>
          <a:p>
            <a:pPr algn="ctr" defTabSz="1219200">
              <a:lnSpc>
                <a:spcPct val="120000"/>
              </a:lnSpc>
            </a:pPr>
            <a:r>
              <a:rPr lang="zh-CN" altLang="en-US" sz="1600" b="1" dirty="0">
                <a:solidFill>
                  <a:srgbClr val="F2F2F2"/>
                </a:solidFill>
                <a:latin typeface="+mn-ea"/>
              </a:rPr>
              <a:t>点云重建</a:t>
            </a:r>
          </a:p>
        </p:txBody>
      </p:sp>
      <p:sp>
        <p:nvSpPr>
          <p:cNvPr id="9" name="文本3"/>
          <p:cNvSpPr>
            <a:spLocks noChangeArrowheads="1"/>
          </p:cNvSpPr>
          <p:nvPr/>
        </p:nvSpPr>
        <p:spPr bwMode="auto">
          <a:xfrm>
            <a:off x="4493260" y="4567555"/>
            <a:ext cx="5888874" cy="1099820"/>
          </a:xfrm>
          <a:prstGeom prst="roundRect">
            <a:avLst>
              <a:gd name="adj" fmla="val 11505"/>
            </a:avLst>
          </a:prstGeom>
          <a:noFill/>
          <a:ln w="15875">
            <a:solidFill>
              <a:schemeClr val="bg1">
                <a:lumMod val="75000"/>
              </a:schemeClr>
            </a:solidFill>
            <a:round/>
          </a:ln>
        </p:spPr>
        <p:txBody>
          <a:bodyPr lIns="82815" tIns="41405" rIns="82815" bIns="41405" anchor="ctr"/>
          <a:lstStyle/>
          <a:p>
            <a:pPr algn="ctr">
              <a:lnSpc>
                <a:spcPts val="2000"/>
              </a:lnSpc>
              <a:buClrTx/>
              <a:buSzTx/>
              <a:buNone/>
            </a:pPr>
            <a:r>
              <a:rPr lang="en-US" altLang="zh-CN" sz="1600" dirty="0">
                <a:latin typeface="+mn-ea"/>
                <a:sym typeface="Arial" panose="020B0604020202020204" pitchFamily="34" charset="0"/>
              </a:rPr>
              <a:t>1</a:t>
            </a:r>
            <a:r>
              <a:rPr lang="zh-CN" altLang="en-US" sz="1600" dirty="0">
                <a:latin typeface="+mn-ea"/>
                <a:sym typeface="Arial" panose="020B0604020202020204" pitchFamily="34" charset="0"/>
              </a:rPr>
              <a:t>）每个类别都应具有清晰明确的语义。</a:t>
            </a:r>
          </a:p>
          <a:p>
            <a:pPr algn="ctr">
              <a:lnSpc>
                <a:spcPts val="2000"/>
              </a:lnSpc>
              <a:buClrTx/>
              <a:buSzTx/>
              <a:buNone/>
            </a:pPr>
            <a:r>
              <a:rPr lang="zh-CN" altLang="en-US" sz="1600" dirty="0">
                <a:latin typeface="+mn-ea"/>
                <a:sym typeface="Arial" panose="020B0604020202020204" pitchFamily="34" charset="0"/>
              </a:rPr>
              <a:t>2）不同类别的几何结构或外观应有显著差异。</a:t>
            </a:r>
          </a:p>
        </p:txBody>
      </p:sp>
      <p:sp>
        <p:nvSpPr>
          <p:cNvPr id="18" name="标题3"/>
          <p:cNvSpPr>
            <a:spLocks noChangeArrowheads="1"/>
          </p:cNvSpPr>
          <p:nvPr/>
        </p:nvSpPr>
        <p:spPr bwMode="auto">
          <a:xfrm>
            <a:off x="3110864" y="4567555"/>
            <a:ext cx="1267599" cy="1099820"/>
          </a:xfrm>
          <a:prstGeom prst="roundRect">
            <a:avLst>
              <a:gd name="adj" fmla="val 11921"/>
            </a:avLst>
          </a:prstGeom>
          <a:solidFill>
            <a:srgbClr val="EE3978"/>
          </a:solidFill>
          <a:ln w="25400">
            <a:noFill/>
            <a:round/>
          </a:ln>
        </p:spPr>
        <p:txBody>
          <a:bodyPr lIns="82815" tIns="41405" rIns="82815" bIns="41405" anchor="ctr"/>
          <a:lstStyle/>
          <a:p>
            <a:pPr algn="ctr" defTabSz="1219200">
              <a:lnSpc>
                <a:spcPct val="120000"/>
              </a:lnSpc>
            </a:pPr>
            <a:r>
              <a:rPr lang="zh-CN" altLang="en-US" sz="1600" b="1" dirty="0">
                <a:solidFill>
                  <a:srgbClr val="F2F2F2"/>
                </a:solidFill>
                <a:latin typeface="+mn-ea"/>
              </a:rPr>
              <a:t>标注语义标签</a:t>
            </a:r>
          </a:p>
        </p:txBody>
      </p:sp>
      <p:sp>
        <p:nvSpPr>
          <p:cNvPr id="20" name="椭圆 19"/>
          <p:cNvSpPr/>
          <p:nvPr/>
        </p:nvSpPr>
        <p:spPr>
          <a:xfrm>
            <a:off x="1597660" y="3425190"/>
            <a:ext cx="607930" cy="554686"/>
          </a:xfrm>
          <a:prstGeom prst="ellipse">
            <a:avLst/>
          </a:prstGeom>
          <a:solidFill>
            <a:srgbClr val="00A1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107" name="组合 106"/>
          <p:cNvGrpSpPr/>
          <p:nvPr/>
        </p:nvGrpSpPr>
        <p:grpSpPr>
          <a:xfrm>
            <a:off x="400685" y="-4445"/>
            <a:ext cx="687705" cy="900430"/>
            <a:chOff x="674952" y="0"/>
            <a:chExt cx="687568" cy="900745"/>
          </a:xfrm>
        </p:grpSpPr>
        <p:grpSp>
          <p:nvGrpSpPr>
            <p:cNvPr id="11" name="组合 10"/>
            <p:cNvGrpSpPr/>
            <p:nvPr/>
          </p:nvGrpSpPr>
          <p:grpSpPr>
            <a:xfrm>
              <a:off x="674952" y="0"/>
              <a:ext cx="127588" cy="900745"/>
              <a:chOff x="7272671" y="1765002"/>
              <a:chExt cx="127588" cy="900745"/>
            </a:xfrm>
            <a:solidFill>
              <a:srgbClr val="EC5357"/>
            </a:solidFill>
          </p:grpSpPr>
          <p:cxnSp>
            <p:nvCxnSpPr>
              <p:cNvPr id="116" name="直接连接符 115"/>
              <p:cNvCxnSpPr>
                <a:endCxn id="117" idx="0"/>
              </p:cNvCxnSpPr>
              <p:nvPr/>
            </p:nvCxnSpPr>
            <p:spPr>
              <a:xfrm>
                <a:off x="7336465" y="1765002"/>
                <a:ext cx="0" cy="773157"/>
              </a:xfrm>
              <a:prstGeom prst="line">
                <a:avLst/>
              </a:prstGeom>
              <a:grpFill/>
              <a:ln w="28575">
                <a:solidFill>
                  <a:srgbClr val="EC53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7" name="椭圆 116"/>
              <p:cNvSpPr/>
              <p:nvPr/>
            </p:nvSpPr>
            <p:spPr>
              <a:xfrm>
                <a:off x="7272671" y="2538159"/>
                <a:ext cx="127588" cy="127588"/>
              </a:xfrm>
              <a:prstGeom prst="ellipse">
                <a:avLst/>
              </a:prstGeom>
              <a:solidFill>
                <a:srgbClr val="0403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10" name="组合 109"/>
            <p:cNvGrpSpPr/>
            <p:nvPr/>
          </p:nvGrpSpPr>
          <p:grpSpPr>
            <a:xfrm>
              <a:off x="954942" y="0"/>
              <a:ext cx="127588" cy="900745"/>
              <a:chOff x="7272671" y="1765002"/>
              <a:chExt cx="127588" cy="900745"/>
            </a:xfrm>
            <a:solidFill>
              <a:srgbClr val="EC5357"/>
            </a:solidFill>
          </p:grpSpPr>
          <p:cxnSp>
            <p:nvCxnSpPr>
              <p:cNvPr id="114" name="直接连接符 113"/>
              <p:cNvCxnSpPr>
                <a:endCxn id="115" idx="0"/>
              </p:cNvCxnSpPr>
              <p:nvPr/>
            </p:nvCxnSpPr>
            <p:spPr>
              <a:xfrm>
                <a:off x="7336465" y="1765002"/>
                <a:ext cx="0" cy="773157"/>
              </a:xfrm>
              <a:prstGeom prst="line">
                <a:avLst/>
              </a:prstGeom>
              <a:grpFill/>
              <a:ln w="28575">
                <a:solidFill>
                  <a:srgbClr val="EC53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椭圆 114"/>
              <p:cNvSpPr/>
              <p:nvPr/>
            </p:nvSpPr>
            <p:spPr>
              <a:xfrm>
                <a:off x="7272671" y="2538159"/>
                <a:ext cx="127588" cy="127588"/>
              </a:xfrm>
              <a:prstGeom prst="ellipse">
                <a:avLst/>
              </a:prstGeom>
              <a:solidFill>
                <a:srgbClr val="0403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  <p:grpSp>
          <p:nvGrpSpPr>
            <p:cNvPr id="111" name="组合 110"/>
            <p:cNvGrpSpPr/>
            <p:nvPr/>
          </p:nvGrpSpPr>
          <p:grpSpPr>
            <a:xfrm>
              <a:off x="1234932" y="0"/>
              <a:ext cx="127588" cy="900745"/>
              <a:chOff x="7272671" y="1765002"/>
              <a:chExt cx="127588" cy="900745"/>
            </a:xfrm>
            <a:solidFill>
              <a:srgbClr val="EC5357"/>
            </a:solidFill>
          </p:grpSpPr>
          <p:cxnSp>
            <p:nvCxnSpPr>
              <p:cNvPr id="112" name="直接连接符 111"/>
              <p:cNvCxnSpPr>
                <a:endCxn id="113" idx="0"/>
              </p:cNvCxnSpPr>
              <p:nvPr/>
            </p:nvCxnSpPr>
            <p:spPr>
              <a:xfrm>
                <a:off x="7336465" y="1765002"/>
                <a:ext cx="0" cy="773157"/>
              </a:xfrm>
              <a:prstGeom prst="line">
                <a:avLst/>
              </a:prstGeom>
              <a:grpFill/>
              <a:ln w="28575">
                <a:solidFill>
                  <a:srgbClr val="EC535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椭圆 112"/>
              <p:cNvSpPr/>
              <p:nvPr/>
            </p:nvSpPr>
            <p:spPr>
              <a:xfrm>
                <a:off x="7272671" y="2538159"/>
                <a:ext cx="127588" cy="127588"/>
              </a:xfrm>
              <a:prstGeom prst="ellipse">
                <a:avLst/>
              </a:prstGeom>
              <a:solidFill>
                <a:srgbClr val="0403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endParaRPr>
              </a:p>
            </p:txBody>
          </p:sp>
        </p:grpSp>
      </p:grpSp>
      <p:cxnSp>
        <p:nvCxnSpPr>
          <p:cNvPr id="27" name="直接连接符 26"/>
          <p:cNvCxnSpPr>
            <a:cxnSpLocks/>
          </p:cNvCxnSpPr>
          <p:nvPr/>
        </p:nvCxnSpPr>
        <p:spPr>
          <a:xfrm flipV="1">
            <a:off x="1369060" y="947814"/>
            <a:ext cx="1536700" cy="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5" grpId="0" bldLvl="0" animBg="1"/>
      <p:bldP spid="7" grpId="0" bldLvl="0" animBg="1"/>
      <p:bldP spid="13" grpId="0" bldLvl="0" animBg="1"/>
      <p:bldP spid="14" grpId="0" bldLvl="0" animBg="1"/>
      <p:bldP spid="8" grpId="0" bldLvl="0" animBg="1"/>
      <p:bldP spid="16" grpId="0" bldLvl="0" animBg="1"/>
      <p:bldP spid="9" grpId="0" bldLvl="0" animBg="1"/>
      <p:bldP spid="18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860318" y="1365618"/>
            <a:ext cx="6194425" cy="1293813"/>
            <a:chOff x="3860318" y="1365618"/>
            <a:chExt cx="6194425" cy="1293813"/>
          </a:xfrm>
        </p:grpSpPr>
        <p:sp>
          <p:nvSpPr>
            <p:cNvPr id="17" name="Rectangle 9"/>
            <p:cNvSpPr>
              <a:spLocks noChangeArrowheads="1"/>
            </p:cNvSpPr>
            <p:nvPr/>
          </p:nvSpPr>
          <p:spPr bwMode="auto">
            <a:xfrm>
              <a:off x="3860318" y="1365618"/>
              <a:ext cx="6194425" cy="1293813"/>
            </a:xfrm>
            <a:prstGeom prst="rect">
              <a:avLst/>
            </a:prstGeom>
            <a:solidFill>
              <a:srgbClr val="756271"/>
            </a:solidFill>
            <a:ln w="9" cap="flat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TextBox 17"/>
            <p:cNvSpPr txBox="1"/>
            <p:nvPr/>
          </p:nvSpPr>
          <p:spPr>
            <a:xfrm>
              <a:off x="4459758" y="1867903"/>
              <a:ext cx="499681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 需要大量运算和内存，不适用大规模城市构建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860318" y="3113455"/>
            <a:ext cx="6194425" cy="1292225"/>
            <a:chOff x="3860318" y="3113455"/>
            <a:chExt cx="6194425" cy="1292225"/>
          </a:xfrm>
        </p:grpSpPr>
        <p:sp>
          <p:nvSpPr>
            <p:cNvPr id="19" name="Rectangle 11"/>
            <p:cNvSpPr>
              <a:spLocks noChangeArrowheads="1"/>
            </p:cNvSpPr>
            <p:nvPr/>
          </p:nvSpPr>
          <p:spPr bwMode="auto">
            <a:xfrm>
              <a:off x="3860318" y="3113455"/>
              <a:ext cx="6194425" cy="1292225"/>
            </a:xfrm>
            <a:prstGeom prst="rect">
              <a:avLst/>
            </a:prstGeom>
            <a:solidFill>
              <a:srgbClr val="EF5B43"/>
            </a:solidFill>
            <a:ln w="9" cap="flat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" name="TextBox 19"/>
            <p:cNvSpPr txBox="1"/>
            <p:nvPr/>
          </p:nvSpPr>
          <p:spPr>
            <a:xfrm>
              <a:off x="4136096" y="3477999"/>
              <a:ext cx="576064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accent1"/>
                  </a:solidFill>
                  <a:latin typeface="+mn-ea"/>
                  <a:ea typeface="+mn-ea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关键的几何信息很可能会在投影步骤中丢失，不适合学习城市规模方案中差别较小的类别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855873" y="4859388"/>
            <a:ext cx="6194425" cy="1369060"/>
            <a:chOff x="3855873" y="4859388"/>
            <a:chExt cx="6194425" cy="1369060"/>
          </a:xfrm>
        </p:grpSpPr>
        <p:sp>
          <p:nvSpPr>
            <p:cNvPr id="22" name="Rectangle 14"/>
            <p:cNvSpPr>
              <a:spLocks noChangeArrowheads="1"/>
            </p:cNvSpPr>
            <p:nvPr/>
          </p:nvSpPr>
          <p:spPr bwMode="auto">
            <a:xfrm>
              <a:off x="3855873" y="4859388"/>
              <a:ext cx="6194425" cy="1369060"/>
            </a:xfrm>
            <a:prstGeom prst="rect">
              <a:avLst/>
            </a:prstGeom>
            <a:solidFill>
              <a:srgbClr val="F2B973"/>
            </a:solidFill>
            <a:ln w="9" cap="flat">
              <a:solidFill>
                <a:schemeClr val="bg2">
                  <a:lumMod val="75000"/>
                </a:schemeClr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TextBox 21"/>
            <p:cNvSpPr txBox="1"/>
            <p:nvPr/>
          </p:nvSpPr>
          <p:spPr>
            <a:xfrm>
              <a:off x="4071961" y="5206498"/>
              <a:ext cx="5760640" cy="922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>
                  <a:solidFill>
                    <a:schemeClr val="accent1"/>
                  </a:solidFill>
                  <a:latin typeface="+mn-ea"/>
                  <a:ea typeface="+mn-ea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主要基于简单的MLP来学习各点语义。</a:t>
              </a:r>
            </a:p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相比而言，该类算法在计算上趋于高效，并且有可能保留每个3D点的语义。</a:t>
              </a:r>
            </a:p>
          </p:txBody>
        </p:sp>
      </p:grpSp>
      <p:sp>
        <p:nvSpPr>
          <p:cNvPr id="15" name="Line 7"/>
          <p:cNvSpPr>
            <a:spLocks noChangeShapeType="1"/>
          </p:cNvSpPr>
          <p:nvPr/>
        </p:nvSpPr>
        <p:spPr bwMode="auto">
          <a:xfrm flipV="1">
            <a:off x="2799868" y="1997443"/>
            <a:ext cx="1055688" cy="833438"/>
          </a:xfrm>
          <a:prstGeom prst="line">
            <a:avLst/>
          </a:prstGeom>
          <a:noFill/>
          <a:ln w="9" cap="flat">
            <a:solidFill>
              <a:srgbClr val="2E2C2C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Line 8"/>
          <p:cNvSpPr>
            <a:spLocks noChangeShapeType="1"/>
          </p:cNvSpPr>
          <p:nvPr/>
        </p:nvSpPr>
        <p:spPr bwMode="auto">
          <a:xfrm flipV="1">
            <a:off x="3311042" y="3727818"/>
            <a:ext cx="549275" cy="0"/>
          </a:xfrm>
          <a:prstGeom prst="line">
            <a:avLst/>
          </a:prstGeom>
          <a:noFill/>
          <a:ln w="9" cap="flat">
            <a:solidFill>
              <a:srgbClr val="2E2C2C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Line 13"/>
          <p:cNvSpPr>
            <a:spLocks noChangeShapeType="1"/>
          </p:cNvSpPr>
          <p:nvPr/>
        </p:nvSpPr>
        <p:spPr bwMode="auto">
          <a:xfrm>
            <a:off x="2799868" y="4619993"/>
            <a:ext cx="1055688" cy="833438"/>
          </a:xfrm>
          <a:prstGeom prst="line">
            <a:avLst/>
          </a:prstGeom>
          <a:noFill/>
          <a:ln w="9" cap="flat">
            <a:solidFill>
              <a:srgbClr val="2E2C2C"/>
            </a:solidFill>
            <a:prstDash val="solid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166830" y="1159243"/>
            <a:ext cx="3581400" cy="429895"/>
            <a:chOff x="5166830" y="1159243"/>
            <a:chExt cx="3581400" cy="429895"/>
          </a:xfrm>
        </p:grpSpPr>
        <p:sp>
          <p:nvSpPr>
            <p:cNvPr id="18" name="Rectangle 10"/>
            <p:cNvSpPr>
              <a:spLocks noChangeArrowheads="1"/>
            </p:cNvSpPr>
            <p:nvPr/>
          </p:nvSpPr>
          <p:spPr bwMode="auto">
            <a:xfrm>
              <a:off x="5166830" y="1159243"/>
              <a:ext cx="3581400" cy="422275"/>
            </a:xfrm>
            <a:prstGeom prst="rect">
              <a:avLst/>
            </a:prstGeom>
            <a:solidFill>
              <a:srgbClr val="EBEAE2"/>
            </a:solidFill>
            <a:ln w="19050" cap="flat">
              <a:solidFill>
                <a:srgbClr val="756271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TextBox 16"/>
            <p:cNvSpPr txBox="1"/>
            <p:nvPr/>
          </p:nvSpPr>
          <p:spPr>
            <a:xfrm>
              <a:off x="5403507" y="1159243"/>
              <a:ext cx="3108046" cy="429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200" b="1" dirty="0">
                  <a:solidFill>
                    <a:srgbClr val="756271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基于体素（voxel）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784560" y="2899778"/>
            <a:ext cx="4641850" cy="429895"/>
            <a:chOff x="4784560" y="2899778"/>
            <a:chExt cx="4641850" cy="429895"/>
          </a:xfrm>
        </p:grpSpPr>
        <p:sp>
          <p:nvSpPr>
            <p:cNvPr id="20" name="Rectangle 12"/>
            <p:cNvSpPr>
              <a:spLocks noChangeArrowheads="1"/>
            </p:cNvSpPr>
            <p:nvPr/>
          </p:nvSpPr>
          <p:spPr bwMode="auto">
            <a:xfrm>
              <a:off x="5166830" y="2905493"/>
              <a:ext cx="3581400" cy="423863"/>
            </a:xfrm>
            <a:prstGeom prst="rect">
              <a:avLst/>
            </a:prstGeom>
            <a:solidFill>
              <a:srgbClr val="EBEAE2"/>
            </a:solidFill>
            <a:ln w="19050" cap="flat">
              <a:solidFill>
                <a:srgbClr val="EF5B43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TextBox 18"/>
            <p:cNvSpPr txBox="1"/>
            <p:nvPr/>
          </p:nvSpPr>
          <p:spPr>
            <a:xfrm>
              <a:off x="4784560" y="2899778"/>
              <a:ext cx="4641850" cy="429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200" b="1" dirty="0">
                  <a:solidFill>
                    <a:srgbClr val="EF5B43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基于2D投影（Projection）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166830" y="4653648"/>
            <a:ext cx="3581400" cy="429895"/>
            <a:chOff x="5166830" y="4653648"/>
            <a:chExt cx="3581400" cy="429895"/>
          </a:xfrm>
        </p:grpSpPr>
        <p:sp>
          <p:nvSpPr>
            <p:cNvPr id="23" name="Rectangle 15"/>
            <p:cNvSpPr>
              <a:spLocks noChangeArrowheads="1"/>
            </p:cNvSpPr>
            <p:nvPr/>
          </p:nvSpPr>
          <p:spPr bwMode="auto">
            <a:xfrm>
              <a:off x="5166830" y="4658093"/>
              <a:ext cx="3581400" cy="423863"/>
            </a:xfrm>
            <a:prstGeom prst="rect">
              <a:avLst/>
            </a:prstGeom>
            <a:solidFill>
              <a:srgbClr val="EBEAE2"/>
            </a:solidFill>
            <a:ln w="19050" cap="flat">
              <a:solidFill>
                <a:srgbClr val="F2B973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" name="TextBox 20"/>
            <p:cNvSpPr txBox="1"/>
            <p:nvPr/>
          </p:nvSpPr>
          <p:spPr>
            <a:xfrm>
              <a:off x="5276050" y="4653648"/>
              <a:ext cx="3344545" cy="4298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200" b="1" dirty="0">
                  <a:solidFill>
                    <a:srgbClr val="F2B973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基于点（</a:t>
              </a:r>
              <a:r>
                <a:rPr lang="en-US" altLang="zh-CN" sz="2200" b="1" dirty="0">
                  <a:solidFill>
                    <a:srgbClr val="F2B973"/>
                  </a:solidFill>
                  <a:latin typeface="微软雅黑" panose="020B0503020204020204" charset="-122"/>
                  <a:ea typeface="微软雅黑" panose="020B0503020204020204" charset="-122"/>
                </a:rPr>
                <a:t>point</a:t>
              </a:r>
              <a:r>
                <a:rPr lang="zh-CN" altLang="en-US" sz="2200" b="1" dirty="0">
                  <a:solidFill>
                    <a:srgbClr val="F2B973"/>
                  </a:solidFill>
                  <a:latin typeface="微软雅黑" panose="020B0503020204020204" charset="-122"/>
                  <a:ea typeface="微软雅黑" panose="020B0503020204020204" charset="-122"/>
                </a:rPr>
                <a:t>）的架构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247293" y="2830881"/>
            <a:ext cx="2065338" cy="1787525"/>
            <a:chOff x="1247293" y="2830881"/>
            <a:chExt cx="2065338" cy="1787525"/>
          </a:xfrm>
        </p:grpSpPr>
        <p:sp>
          <p:nvSpPr>
            <p:cNvPr id="10" name="Freeform 6"/>
            <p:cNvSpPr/>
            <p:nvPr/>
          </p:nvSpPr>
          <p:spPr bwMode="auto">
            <a:xfrm>
              <a:off x="1247293" y="2830881"/>
              <a:ext cx="2065338" cy="1787525"/>
            </a:xfrm>
            <a:custGeom>
              <a:avLst/>
              <a:gdLst>
                <a:gd name="T0" fmla="*/ 2143 w 2858"/>
                <a:gd name="T1" fmla="*/ 0 h 2475"/>
                <a:gd name="T2" fmla="*/ 2501 w 2858"/>
                <a:gd name="T3" fmla="*/ 619 h 2475"/>
                <a:gd name="T4" fmla="*/ 2858 w 2858"/>
                <a:gd name="T5" fmla="*/ 1238 h 2475"/>
                <a:gd name="T6" fmla="*/ 2501 w 2858"/>
                <a:gd name="T7" fmla="*/ 1856 h 2475"/>
                <a:gd name="T8" fmla="*/ 2143 w 2858"/>
                <a:gd name="T9" fmla="*/ 2475 h 2475"/>
                <a:gd name="T10" fmla="*/ 1429 w 2858"/>
                <a:gd name="T11" fmla="*/ 2475 h 2475"/>
                <a:gd name="T12" fmla="*/ 714 w 2858"/>
                <a:gd name="T13" fmla="*/ 2475 h 2475"/>
                <a:gd name="T14" fmla="*/ 357 w 2858"/>
                <a:gd name="T15" fmla="*/ 1856 h 2475"/>
                <a:gd name="T16" fmla="*/ 0 w 2858"/>
                <a:gd name="T17" fmla="*/ 1238 h 2475"/>
                <a:gd name="T18" fmla="*/ 357 w 2858"/>
                <a:gd name="T19" fmla="*/ 619 h 2475"/>
                <a:gd name="T20" fmla="*/ 714 w 2858"/>
                <a:gd name="T21" fmla="*/ 0 h 2475"/>
                <a:gd name="T22" fmla="*/ 1429 w 2858"/>
                <a:gd name="T23" fmla="*/ 0 h 2475"/>
                <a:gd name="T24" fmla="*/ 2143 w 2858"/>
                <a:gd name="T25" fmla="*/ 0 h 2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58" h="2475">
                  <a:moveTo>
                    <a:pt x="2143" y="0"/>
                  </a:moveTo>
                  <a:lnTo>
                    <a:pt x="2501" y="619"/>
                  </a:lnTo>
                  <a:lnTo>
                    <a:pt x="2858" y="1238"/>
                  </a:lnTo>
                  <a:lnTo>
                    <a:pt x="2501" y="1856"/>
                  </a:lnTo>
                  <a:lnTo>
                    <a:pt x="2143" y="2475"/>
                  </a:lnTo>
                  <a:lnTo>
                    <a:pt x="1429" y="2475"/>
                  </a:lnTo>
                  <a:lnTo>
                    <a:pt x="714" y="2475"/>
                  </a:lnTo>
                  <a:lnTo>
                    <a:pt x="357" y="1856"/>
                  </a:lnTo>
                  <a:lnTo>
                    <a:pt x="0" y="1238"/>
                  </a:lnTo>
                  <a:lnTo>
                    <a:pt x="357" y="619"/>
                  </a:lnTo>
                  <a:lnTo>
                    <a:pt x="714" y="0"/>
                  </a:lnTo>
                  <a:lnTo>
                    <a:pt x="1429" y="0"/>
                  </a:lnTo>
                  <a:lnTo>
                    <a:pt x="2143" y="0"/>
                  </a:lnTo>
                  <a:close/>
                </a:path>
              </a:pathLst>
            </a:custGeom>
            <a:solidFill>
              <a:srgbClr val="5ABB93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TextBox 22"/>
            <p:cNvSpPr txBox="1"/>
            <p:nvPr/>
          </p:nvSpPr>
          <p:spPr>
            <a:xfrm>
              <a:off x="1547252" y="3159402"/>
              <a:ext cx="1499007" cy="1198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b="1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三种算法</a:t>
              </a:r>
              <a:endParaRPr lang="en-US" altLang="zh-CN" sz="36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2" name="TextBox 42"/>
          <p:cNvSpPr txBox="1"/>
          <p:nvPr/>
        </p:nvSpPr>
        <p:spPr>
          <a:xfrm>
            <a:off x="1247293" y="303624"/>
            <a:ext cx="3649369" cy="4305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defRPr>
            </a:lvl1pPr>
          </a:lstStyle>
          <a:p>
            <a:r>
              <a:rPr b="0" dirty="0">
                <a:solidFill>
                  <a:srgbClr val="756271"/>
                </a:solidFill>
              </a:rPr>
              <a:t>语义算法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6774180" y="1598930"/>
            <a:ext cx="4543425" cy="4295140"/>
          </a:xfrm>
          <a:prstGeom prst="rect">
            <a:avLst/>
          </a:prstGeom>
          <a:solidFill>
            <a:schemeClr val="bg2">
              <a:lumMod val="95000"/>
            </a:schemeClr>
          </a:solidFill>
          <a:ln w="14288" cap="flat">
            <a:solidFill>
              <a:srgbClr val="B3B3B3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64891" y="1906278"/>
            <a:ext cx="4162022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Sparseconv (Voxel-based)</a:t>
            </a:r>
          </a:p>
          <a:p>
            <a:pPr indent="0" algn="just">
              <a:buFont typeface="Wingdings" panose="05000000000000000000" pitchFamily="2" charset="2"/>
              <a:buNone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just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TagentConv (Projection-based)</a:t>
            </a:r>
          </a:p>
          <a:p>
            <a:pPr indent="0" algn="just">
              <a:buFont typeface="Wingdings" panose="05000000000000000000" pitchFamily="2" charset="2"/>
              <a:buNone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just">
              <a:buFont typeface="Wingdings" panose="05000000000000000000" pitchFamily="2" charset="2"/>
              <a:buChar char="n"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PointNet/PointNet++/SPGraph/</a:t>
            </a:r>
          </a:p>
          <a:p>
            <a:pPr indent="0" algn="just">
              <a:buFont typeface="Wingdings" panose="05000000000000000000" pitchFamily="2" charset="2"/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KPConv/RandLA-Net (Point-based)</a:t>
            </a:r>
          </a:p>
          <a:p>
            <a:pPr marL="285750" indent="-285750" algn="just">
              <a:buFont typeface="Wingdings" panose="05000000000000000000" pitchFamily="2" charset="2"/>
              <a:buChar char="n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just">
              <a:buFont typeface="Wingdings" panose="05000000000000000000" pitchFamily="2" charset="2"/>
              <a:buChar char="n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just">
              <a:buFont typeface="Wingdings" panose="05000000000000000000" pitchFamily="2" charset="2"/>
              <a:buChar char="n"/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>
              <a:buFont typeface="Wingdings" panose="05000000000000000000" pitchFamily="2" charset="2"/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KPConv 取得了最高的m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IO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U结果，然而整体分割效果仍然远不能令人满意。 例如，桥梁，铁路，街道，人行道的分割结果依然较差。</a:t>
            </a:r>
          </a:p>
        </p:txBody>
      </p:sp>
      <p:sp>
        <p:nvSpPr>
          <p:cNvPr id="24" name="矩形 23"/>
          <p:cNvSpPr/>
          <p:nvPr/>
        </p:nvSpPr>
        <p:spPr bwMode="auto">
          <a:xfrm>
            <a:off x="7385740" y="1526911"/>
            <a:ext cx="3320323" cy="141311"/>
          </a:xfrm>
          <a:prstGeom prst="rect">
            <a:avLst/>
          </a:prstGeom>
          <a:solidFill>
            <a:srgbClr val="5ABB93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28" tIns="45714" rIns="91428" bIns="45714" numCol="1" rtlCol="0" anchor="t" anchorCtr="0" compatLnSpc="1"/>
          <a:lstStyle/>
          <a:p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TextBox 42"/>
          <p:cNvSpPr txBox="1"/>
          <p:nvPr/>
        </p:nvSpPr>
        <p:spPr>
          <a:xfrm>
            <a:off x="1218770" y="344163"/>
            <a:ext cx="3649369" cy="4305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defRPr>
            </a:lvl1pPr>
          </a:lstStyle>
          <a:p>
            <a:r>
              <a:rPr lang="zh-CN" b="0" dirty="0">
                <a:solidFill>
                  <a:srgbClr val="756271"/>
                </a:solidFill>
              </a:rPr>
              <a:t>实验基准</a:t>
            </a:r>
          </a:p>
        </p:txBody>
      </p:sp>
      <p:pic>
        <p:nvPicPr>
          <p:cNvPr id="3" name="图片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6375" y="2341245"/>
            <a:ext cx="6336030" cy="2176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0" grpId="0"/>
      <p:bldP spid="2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42"/>
          <p:cNvSpPr txBox="1"/>
          <p:nvPr/>
        </p:nvSpPr>
        <p:spPr>
          <a:xfrm>
            <a:off x="1271270" y="309245"/>
            <a:ext cx="2619375" cy="492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defRPr>
            </a:lvl1pPr>
          </a:lstStyle>
          <a:p>
            <a:r>
              <a:rPr lang="zh-CN" sz="3200" b="0" dirty="0">
                <a:solidFill>
                  <a:srgbClr val="756271"/>
                </a:solidFill>
              </a:rPr>
              <a:t>RandLA-Net</a:t>
            </a:r>
          </a:p>
        </p:txBody>
      </p:sp>
      <p:pic>
        <p:nvPicPr>
          <p:cNvPr id="2" name="图片占位符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72189" y="2485350"/>
            <a:ext cx="2979495" cy="2946349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3966698" y="2177290"/>
            <a:ext cx="4212913" cy="3079786"/>
            <a:chOff x="4316179" y="2273033"/>
            <a:chExt cx="3704189" cy="2707891"/>
          </a:xfrm>
        </p:grpSpPr>
        <p:cxnSp>
          <p:nvCxnSpPr>
            <p:cNvPr id="12" name="MH_Other_1"/>
            <p:cNvCxnSpPr/>
            <p:nvPr>
              <p:custDataLst>
                <p:tags r:id="rId1"/>
              </p:custDataLst>
            </p:nvPr>
          </p:nvCxnSpPr>
          <p:spPr>
            <a:xfrm flipH="1">
              <a:off x="8015520" y="4078701"/>
              <a:ext cx="4848" cy="547098"/>
            </a:xfrm>
            <a:prstGeom prst="line">
              <a:avLst/>
            </a:prstGeom>
            <a:ln>
              <a:solidFill>
                <a:srgbClr val="7E39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MH_Other_2"/>
            <p:cNvCxnSpPr/>
            <p:nvPr>
              <p:custDataLst>
                <p:tags r:id="rId2"/>
              </p:custDataLst>
            </p:nvPr>
          </p:nvCxnSpPr>
          <p:spPr>
            <a:xfrm flipH="1">
              <a:off x="4316179" y="2273033"/>
              <a:ext cx="1090" cy="680987"/>
            </a:xfrm>
            <a:prstGeom prst="line">
              <a:avLst/>
            </a:prstGeom>
            <a:ln>
              <a:solidFill>
                <a:srgbClr val="7E397A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MH_Other_3"/>
            <p:cNvSpPr/>
            <p:nvPr>
              <p:custDataLst>
                <p:tags r:id="rId3"/>
              </p:custDataLst>
            </p:nvPr>
          </p:nvSpPr>
          <p:spPr bwMode="gray">
            <a:xfrm>
              <a:off x="4760810" y="2374647"/>
              <a:ext cx="1297781" cy="1345406"/>
            </a:xfrm>
            <a:custGeom>
              <a:avLst/>
              <a:gdLst>
                <a:gd name="T0" fmla="*/ 0 w 846"/>
                <a:gd name="T1" fmla="*/ 2354 h 875"/>
                <a:gd name="T2" fmla="*/ 1 w 846"/>
                <a:gd name="T3" fmla="*/ 2433 h 875"/>
                <a:gd name="T4" fmla="*/ 828 w 846"/>
                <a:gd name="T5" fmla="*/ 2433 h 875"/>
                <a:gd name="T6" fmla="*/ 2331 w 846"/>
                <a:gd name="T7" fmla="*/ 783 h 875"/>
                <a:gd name="T8" fmla="*/ 2331 w 846"/>
                <a:gd name="T9" fmla="*/ 0 h 875"/>
                <a:gd name="T10" fmla="*/ 0 w 846"/>
                <a:gd name="T11" fmla="*/ 2354 h 8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46"/>
                <a:gd name="T19" fmla="*/ 0 h 875"/>
                <a:gd name="T20" fmla="*/ 846 w 846"/>
                <a:gd name="T21" fmla="*/ 875 h 8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46" h="875">
                  <a:moveTo>
                    <a:pt x="0" y="846"/>
                  </a:moveTo>
                  <a:cubicBezTo>
                    <a:pt x="0" y="855"/>
                    <a:pt x="0" y="865"/>
                    <a:pt x="1" y="875"/>
                  </a:cubicBezTo>
                  <a:cubicBezTo>
                    <a:pt x="300" y="875"/>
                    <a:pt x="300" y="875"/>
                    <a:pt x="300" y="875"/>
                  </a:cubicBezTo>
                  <a:cubicBezTo>
                    <a:pt x="317" y="269"/>
                    <a:pt x="846" y="281"/>
                    <a:pt x="846" y="281"/>
                  </a:cubicBezTo>
                  <a:cubicBezTo>
                    <a:pt x="846" y="0"/>
                    <a:pt x="846" y="0"/>
                    <a:pt x="846" y="0"/>
                  </a:cubicBezTo>
                  <a:cubicBezTo>
                    <a:pt x="379" y="0"/>
                    <a:pt x="0" y="378"/>
                    <a:pt x="0" y="846"/>
                  </a:cubicBezTo>
                  <a:close/>
                </a:path>
              </a:pathLst>
            </a:custGeom>
            <a:solidFill>
              <a:srgbClr val="EE3978">
                <a:alpha val="70000"/>
              </a:srgbClr>
            </a:solidFill>
            <a:ln w="1270" cap="flat" cmpd="sng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FZHei-B01S" panose="02010601030101010101" pitchFamily="2" charset="-122"/>
              </a:endParaRPr>
            </a:p>
          </p:txBody>
        </p:sp>
        <p:sp>
          <p:nvSpPr>
            <p:cNvPr id="15" name="MH_Other_4"/>
            <p:cNvSpPr/>
            <p:nvPr>
              <p:custDataLst>
                <p:tags r:id="rId4"/>
              </p:custDataLst>
            </p:nvPr>
          </p:nvSpPr>
          <p:spPr bwMode="gray">
            <a:xfrm rot="5235986" flipH="1">
              <a:off x="4475654" y="2453385"/>
              <a:ext cx="389334" cy="542925"/>
            </a:xfrm>
            <a:custGeom>
              <a:avLst/>
              <a:gdLst>
                <a:gd name="T0" fmla="*/ 0 w 618"/>
                <a:gd name="T1" fmla="*/ 0 h 654"/>
                <a:gd name="T2" fmla="*/ 2147483647 w 618"/>
                <a:gd name="T3" fmla="*/ 2147483647 h 654"/>
                <a:gd name="T4" fmla="*/ 0 60000 65536"/>
                <a:gd name="T5" fmla="*/ 0 60000 65536"/>
                <a:gd name="T6" fmla="*/ 0 w 618"/>
                <a:gd name="T7" fmla="*/ 0 h 654"/>
                <a:gd name="T8" fmla="*/ 618 w 618"/>
                <a:gd name="T9" fmla="*/ 654 h 65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18" h="654">
                  <a:moveTo>
                    <a:pt x="0" y="0"/>
                  </a:moveTo>
                  <a:cubicBezTo>
                    <a:pt x="0" y="0"/>
                    <a:pt x="486" y="192"/>
                    <a:pt x="618" y="654"/>
                  </a:cubicBezTo>
                </a:path>
              </a:pathLst>
            </a:custGeom>
            <a:noFill/>
            <a:ln w="25400" cap="flat">
              <a:solidFill>
                <a:srgbClr val="7E397A"/>
              </a:solidFill>
              <a:prstDash val="solid"/>
              <a:miter lim="800000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FZHei-B01S" panose="02010601030101010101" pitchFamily="2" charset="-122"/>
              </a:endParaRPr>
            </a:p>
          </p:txBody>
        </p:sp>
        <p:sp>
          <p:nvSpPr>
            <p:cNvPr id="16" name="MH_Other_5"/>
            <p:cNvSpPr/>
            <p:nvPr>
              <p:custDataLst>
                <p:tags r:id="rId5"/>
              </p:custDataLst>
            </p:nvPr>
          </p:nvSpPr>
          <p:spPr bwMode="gray">
            <a:xfrm>
              <a:off x="6065733" y="2374647"/>
              <a:ext cx="1302544" cy="1345406"/>
            </a:xfrm>
            <a:custGeom>
              <a:avLst/>
              <a:gdLst>
                <a:gd name="T0" fmla="*/ 0 w 845"/>
                <a:gd name="T1" fmla="*/ 0 h 875"/>
                <a:gd name="T2" fmla="*/ 0 w 845"/>
                <a:gd name="T3" fmla="*/ 783 h 875"/>
                <a:gd name="T4" fmla="*/ 1611 w 845"/>
                <a:gd name="T5" fmla="*/ 2433 h 875"/>
                <a:gd name="T6" fmla="*/ 2373 w 845"/>
                <a:gd name="T7" fmla="*/ 2433 h 875"/>
                <a:gd name="T8" fmla="*/ 2373 w 845"/>
                <a:gd name="T9" fmla="*/ 2354 h 875"/>
                <a:gd name="T10" fmla="*/ 0 w 845"/>
                <a:gd name="T11" fmla="*/ 0 h 8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845"/>
                <a:gd name="T19" fmla="*/ 0 h 875"/>
                <a:gd name="T20" fmla="*/ 845 w 845"/>
                <a:gd name="T21" fmla="*/ 875 h 8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845" h="875">
                  <a:moveTo>
                    <a:pt x="0" y="0"/>
                  </a:moveTo>
                  <a:cubicBezTo>
                    <a:pt x="0" y="281"/>
                    <a:pt x="0" y="281"/>
                    <a:pt x="0" y="281"/>
                  </a:cubicBezTo>
                  <a:cubicBezTo>
                    <a:pt x="605" y="336"/>
                    <a:pt x="573" y="875"/>
                    <a:pt x="573" y="875"/>
                  </a:cubicBezTo>
                  <a:cubicBezTo>
                    <a:pt x="845" y="875"/>
                    <a:pt x="845" y="875"/>
                    <a:pt x="845" y="875"/>
                  </a:cubicBezTo>
                  <a:cubicBezTo>
                    <a:pt x="845" y="865"/>
                    <a:pt x="845" y="856"/>
                    <a:pt x="845" y="846"/>
                  </a:cubicBezTo>
                  <a:cubicBezTo>
                    <a:pt x="845" y="379"/>
                    <a:pt x="467" y="0"/>
                    <a:pt x="0" y="0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1270" cap="flat">
              <a:noFill/>
              <a:prstDash val="solid"/>
              <a:miter lim="800000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FZHei-B01S" panose="02010601030101010101" pitchFamily="2" charset="-122"/>
              </a:endParaRPr>
            </a:p>
          </p:txBody>
        </p:sp>
        <p:sp>
          <p:nvSpPr>
            <p:cNvPr id="17" name="MH_Other_6"/>
            <p:cNvSpPr/>
            <p:nvPr>
              <p:custDataLst>
                <p:tags r:id="rId6"/>
              </p:custDataLst>
            </p:nvPr>
          </p:nvSpPr>
          <p:spPr bwMode="gray">
            <a:xfrm>
              <a:off x="4760809" y="3723624"/>
              <a:ext cx="1301353" cy="1257300"/>
            </a:xfrm>
            <a:custGeom>
              <a:avLst/>
              <a:gdLst>
                <a:gd name="T0" fmla="*/ 833 w 846"/>
                <a:gd name="T1" fmla="*/ 0 h 817"/>
                <a:gd name="T2" fmla="*/ 0 w 846"/>
                <a:gd name="T3" fmla="*/ 0 h 817"/>
                <a:gd name="T4" fmla="*/ 2357 w 846"/>
                <a:gd name="T5" fmla="*/ 2280 h 817"/>
                <a:gd name="T6" fmla="*/ 2357 w 846"/>
                <a:gd name="T7" fmla="*/ 1479 h 817"/>
                <a:gd name="T8" fmla="*/ 833 w 846"/>
                <a:gd name="T9" fmla="*/ 0 h 8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6"/>
                <a:gd name="T16" fmla="*/ 0 h 817"/>
                <a:gd name="T17" fmla="*/ 846 w 846"/>
                <a:gd name="T18" fmla="*/ 817 h 8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6" h="817">
                  <a:moveTo>
                    <a:pt x="29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" y="454"/>
                    <a:pt x="388" y="817"/>
                    <a:pt x="846" y="817"/>
                  </a:cubicBezTo>
                  <a:cubicBezTo>
                    <a:pt x="846" y="530"/>
                    <a:pt x="846" y="530"/>
                    <a:pt x="846" y="530"/>
                  </a:cubicBezTo>
                  <a:cubicBezTo>
                    <a:pt x="310" y="476"/>
                    <a:pt x="299" y="0"/>
                    <a:pt x="299" y="0"/>
                  </a:cubicBez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 w="1270" cap="flat" cmpd="sng">
              <a:noFill/>
              <a:prstDash val="solid"/>
              <a:miter lim="800000"/>
              <a:headEnd type="none" w="med" len="med"/>
              <a:tailEnd type="none" w="med" len="med"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FZHei-B01S" panose="02010601030101010101" pitchFamily="2" charset="-122"/>
              </a:endParaRPr>
            </a:p>
          </p:txBody>
        </p:sp>
        <p:sp>
          <p:nvSpPr>
            <p:cNvPr id="18" name="MH_Other_7"/>
            <p:cNvSpPr/>
            <p:nvPr>
              <p:custDataLst>
                <p:tags r:id="rId7"/>
              </p:custDataLst>
            </p:nvPr>
          </p:nvSpPr>
          <p:spPr bwMode="gray">
            <a:xfrm>
              <a:off x="6068115" y="3723624"/>
              <a:ext cx="1300162" cy="1257300"/>
            </a:xfrm>
            <a:custGeom>
              <a:avLst/>
              <a:gdLst>
                <a:gd name="T0" fmla="*/ 1595 w 845"/>
                <a:gd name="T1" fmla="*/ 0 h 817"/>
                <a:gd name="T2" fmla="*/ 0 w 845"/>
                <a:gd name="T3" fmla="*/ 1479 h 817"/>
                <a:gd name="T4" fmla="*/ 0 w 845"/>
                <a:gd name="T5" fmla="*/ 2280 h 817"/>
                <a:gd name="T6" fmla="*/ 2356 w 845"/>
                <a:gd name="T7" fmla="*/ 0 h 817"/>
                <a:gd name="T8" fmla="*/ 1595 w 845"/>
                <a:gd name="T9" fmla="*/ 0 h 8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5"/>
                <a:gd name="T16" fmla="*/ 0 h 817"/>
                <a:gd name="T17" fmla="*/ 845 w 845"/>
                <a:gd name="T18" fmla="*/ 817 h 8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5" h="817">
                  <a:moveTo>
                    <a:pt x="572" y="0"/>
                  </a:moveTo>
                  <a:cubicBezTo>
                    <a:pt x="517" y="536"/>
                    <a:pt x="0" y="530"/>
                    <a:pt x="0" y="530"/>
                  </a:cubicBezTo>
                  <a:cubicBezTo>
                    <a:pt x="0" y="817"/>
                    <a:pt x="0" y="817"/>
                    <a:pt x="0" y="817"/>
                  </a:cubicBezTo>
                  <a:cubicBezTo>
                    <a:pt x="457" y="817"/>
                    <a:pt x="830" y="454"/>
                    <a:pt x="845" y="0"/>
                  </a:cubicBezTo>
                  <a:lnTo>
                    <a:pt x="572" y="0"/>
                  </a:lnTo>
                  <a:close/>
                </a:path>
              </a:pathLst>
            </a:custGeom>
            <a:solidFill>
              <a:srgbClr val="EE3978">
                <a:alpha val="70000"/>
              </a:srgbClr>
            </a:solidFill>
            <a:ln w="1270" cap="flat" cmpd="sng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FZHei-B01S" panose="02010601030101010101" pitchFamily="2" charset="-122"/>
              </a:endParaRPr>
            </a:p>
          </p:txBody>
        </p:sp>
        <p:sp>
          <p:nvSpPr>
            <p:cNvPr id="19" name="MH_Other_8"/>
            <p:cNvSpPr/>
            <p:nvPr>
              <p:custDataLst>
                <p:tags r:id="rId8"/>
              </p:custDataLst>
            </p:nvPr>
          </p:nvSpPr>
          <p:spPr bwMode="gray">
            <a:xfrm rot="5235986" flipV="1">
              <a:off x="7460209" y="3922269"/>
              <a:ext cx="389334" cy="542925"/>
            </a:xfrm>
            <a:custGeom>
              <a:avLst/>
              <a:gdLst>
                <a:gd name="T0" fmla="*/ 0 w 618"/>
                <a:gd name="T1" fmla="*/ 0 h 654"/>
                <a:gd name="T2" fmla="*/ 2147483647 w 618"/>
                <a:gd name="T3" fmla="*/ 2147483647 h 654"/>
                <a:gd name="T4" fmla="*/ 0 60000 65536"/>
                <a:gd name="T5" fmla="*/ 0 60000 65536"/>
                <a:gd name="T6" fmla="*/ 0 w 618"/>
                <a:gd name="T7" fmla="*/ 0 h 654"/>
                <a:gd name="T8" fmla="*/ 618 w 618"/>
                <a:gd name="T9" fmla="*/ 654 h 654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618" h="654">
                  <a:moveTo>
                    <a:pt x="0" y="0"/>
                  </a:moveTo>
                  <a:cubicBezTo>
                    <a:pt x="0" y="0"/>
                    <a:pt x="486" y="192"/>
                    <a:pt x="618" y="654"/>
                  </a:cubicBezTo>
                </a:path>
              </a:pathLst>
            </a:custGeom>
            <a:noFill/>
            <a:ln w="25400" cap="flat">
              <a:solidFill>
                <a:srgbClr val="7E397A"/>
              </a:solidFill>
              <a:prstDash val="solid"/>
              <a:miter lim="800000"/>
              <a:tailEnd type="triangle" w="med" len="lg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FZHei-B01S" panose="02010601030101010101" pitchFamily="2" charset="-122"/>
              </a:endParaRPr>
            </a:p>
          </p:txBody>
        </p:sp>
      </p:grpSp>
      <p:sp>
        <p:nvSpPr>
          <p:cNvPr id="21" name="Text Placeholder 8"/>
          <p:cNvSpPr txBox="1"/>
          <p:nvPr/>
        </p:nvSpPr>
        <p:spPr>
          <a:xfrm>
            <a:off x="1377414" y="1956614"/>
            <a:ext cx="2009593" cy="3363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FZHei-B01S" panose="02010601030101010101" pitchFamily="2" charset="-122"/>
              </a:rPr>
              <a:t>随机降采样</a:t>
            </a:r>
          </a:p>
        </p:txBody>
      </p:sp>
      <p:sp>
        <p:nvSpPr>
          <p:cNvPr id="22" name="Text Placeholder 9"/>
          <p:cNvSpPr txBox="1"/>
          <p:nvPr/>
        </p:nvSpPr>
        <p:spPr>
          <a:xfrm>
            <a:off x="1377315" y="2564130"/>
            <a:ext cx="2519680" cy="2456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just" defTabSz="913765">
              <a:lnSpc>
                <a:spcPct val="100000"/>
              </a:lnSpc>
              <a:buClrTx/>
              <a:buSzTx/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优点：</a:t>
            </a:r>
          </a:p>
          <a:p>
            <a:pPr marL="57150" indent="-285750" algn="just" defTabSz="913765">
              <a:lnSpc>
                <a:spcPct val="100000"/>
              </a:lnSpc>
              <a:buClrTx/>
              <a:buSzTx/>
              <a:buFont typeface="Wingdings" panose="05000000000000000000" charset="0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FZHei-B01S" panose="02010601030101010101" pitchFamily="2" charset="-122"/>
              </a:rPr>
              <a:t>计算效率高, 是常数计算复杂度, 与输入点数无关。</a:t>
            </a:r>
          </a:p>
          <a:p>
            <a:pPr marL="57150" indent="-285750" algn="just" defTabSz="913765">
              <a:lnSpc>
                <a:spcPct val="100000"/>
              </a:lnSpc>
              <a:buClrTx/>
              <a:buSzTx/>
              <a:buFont typeface="Wingdings" panose="05000000000000000000" charset="0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FZHei-B01S" panose="02010601030101010101" pitchFamily="2" charset="-122"/>
              </a:rPr>
              <a:t>内存开销少，采样过程并不需要额外的内存消耗。</a:t>
            </a:r>
          </a:p>
          <a:p>
            <a:pPr marL="0" algn="just" defTabSz="913765">
              <a:lnSpc>
                <a:spcPct val="100000"/>
              </a:lnSpc>
              <a:buClrTx/>
              <a:buSzTx/>
              <a:buFont typeface="Wingdings" panose="05000000000000000000" pitchFamily="2" charset="2"/>
              <a:buNone/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FZHei-B01S" panose="02010601030101010101" pitchFamily="2" charset="-122"/>
            </a:endParaRPr>
          </a:p>
        </p:txBody>
      </p:sp>
      <p:sp>
        <p:nvSpPr>
          <p:cNvPr id="27" name="Text Placeholder 8"/>
          <p:cNvSpPr txBox="1"/>
          <p:nvPr/>
        </p:nvSpPr>
        <p:spPr>
          <a:xfrm>
            <a:off x="8411845" y="3350895"/>
            <a:ext cx="2512060" cy="3365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cs"/>
                <a:sym typeface="FZHei-B01S" panose="02010601030101010101" pitchFamily="2" charset="-122"/>
              </a:rPr>
              <a:t>局部特征聚合</a:t>
            </a:r>
          </a:p>
        </p:txBody>
      </p:sp>
      <p:sp>
        <p:nvSpPr>
          <p:cNvPr id="28" name="Text Placeholder 9"/>
          <p:cNvSpPr txBox="1"/>
          <p:nvPr/>
        </p:nvSpPr>
        <p:spPr>
          <a:xfrm>
            <a:off x="8404216" y="3822968"/>
            <a:ext cx="2519396" cy="5648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 indent="-285750" algn="just" defTabSz="913765">
              <a:lnSpc>
                <a:spcPct val="100000"/>
              </a:lnSpc>
              <a:buClrTx/>
              <a:buSzTx/>
              <a:buFont typeface="Wingdings" panose="05000000000000000000" charset="0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随机地对点云进行降采样势必会导致有用的信息被丢失</a:t>
            </a:r>
          </a:p>
          <a:p>
            <a:pPr marL="57150" indent="-285750" algn="just" defTabSz="913765">
              <a:lnSpc>
                <a:spcPct val="100000"/>
              </a:lnSpc>
              <a:buClrTx/>
              <a:buSzTx/>
              <a:buFont typeface="Wingdings" panose="05000000000000000000" charset="0"/>
              <a:buChar char="n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rPr>
              <a:t>包含局部空间编码，Attentive Pooling以及扩张残差块三个子模块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18565" y="930275"/>
            <a:ext cx="5107305" cy="321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ts val="18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基于简单高效的随机降采样和局部特征聚合的网络结构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42"/>
          <p:cNvSpPr txBox="1"/>
          <p:nvPr/>
        </p:nvSpPr>
        <p:spPr>
          <a:xfrm>
            <a:off x="1271270" y="309245"/>
            <a:ext cx="2619375" cy="492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defRPr>
            </a:lvl1pPr>
          </a:lstStyle>
          <a:p>
            <a:r>
              <a:rPr lang="zh-CN" sz="3200" b="0" dirty="0">
                <a:solidFill>
                  <a:srgbClr val="756271"/>
                </a:solidFill>
              </a:rPr>
              <a:t>RandLA-Net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18565" y="930275"/>
            <a:ext cx="5107305" cy="321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ts val="18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基于简单高效的随机降采样和局部特征聚合的网络结构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20" y="1450975"/>
            <a:ext cx="9890760" cy="43891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97780" y="6115050"/>
            <a:ext cx="2120900" cy="33718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600">
                <a:sym typeface="+mn-ea"/>
              </a:rPr>
              <a:t>本地聚合模块（</a:t>
            </a:r>
            <a:r>
              <a:rPr lang="en-US" altLang="zh-CN" sz="1600">
                <a:sym typeface="+mn-ea"/>
              </a:rPr>
              <a:t>LFA</a:t>
            </a:r>
            <a:r>
              <a:rPr lang="zh-CN" altLang="en-US" sz="1600">
                <a:sym typeface="+mn-ea"/>
              </a:rPr>
              <a:t>）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42"/>
          <p:cNvSpPr txBox="1"/>
          <p:nvPr/>
        </p:nvSpPr>
        <p:spPr>
          <a:xfrm>
            <a:off x="1271270" y="309245"/>
            <a:ext cx="2619375" cy="4921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defRPr>
            </a:lvl1pPr>
          </a:lstStyle>
          <a:p>
            <a:r>
              <a:rPr lang="zh-CN" sz="3200" b="0" dirty="0">
                <a:solidFill>
                  <a:srgbClr val="756271"/>
                </a:solidFill>
              </a:rPr>
              <a:t>RandLA-Net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218565" y="930275"/>
            <a:ext cx="5107305" cy="321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ts val="1800"/>
              </a:lnSpc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基于简单高效的随机降采样和局部特征聚合的网络结构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80" y="1915795"/>
            <a:ext cx="10576560" cy="299466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928110" y="5290820"/>
            <a:ext cx="448310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整个网络就是由本地聚合模块（</a:t>
            </a:r>
            <a:r>
              <a:rPr lang="en-US" altLang="zh-CN" sz="1600" dirty="0"/>
              <a:t>LFA</a:t>
            </a:r>
            <a:r>
              <a:rPr lang="zh-CN" altLang="en-US" sz="1600" dirty="0"/>
              <a:t>）堆叠而成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195352" y="1694555"/>
            <a:ext cx="2181734" cy="1347666"/>
            <a:chOff x="1195352" y="1694555"/>
            <a:chExt cx="2181734" cy="1347666"/>
          </a:xfrm>
        </p:grpSpPr>
        <p:sp>
          <p:nvSpPr>
            <p:cNvPr id="15" name="TextBox 52"/>
            <p:cNvSpPr txBox="1"/>
            <p:nvPr/>
          </p:nvSpPr>
          <p:spPr>
            <a:xfrm>
              <a:off x="1520488" y="1694555"/>
              <a:ext cx="1532485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buFont typeface="Arial" panose="020B0604020202020204" pitchFamily="34" charset="0"/>
                <a:buNone/>
                <a:defRPr/>
              </a:pP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问题一</a:t>
              </a:r>
              <a:endPara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TextBox 53"/>
            <p:cNvSpPr txBox="1"/>
            <p:nvPr/>
          </p:nvSpPr>
          <p:spPr>
            <a:xfrm>
              <a:off x="1195352" y="2027491"/>
              <a:ext cx="2181734" cy="10147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buFont typeface="Arial" panose="020B0604020202020204" pitchFamily="34" charset="0"/>
                <a:buNone/>
                <a:defRPr>
                  <a:solidFill>
                    <a:srgbClr val="333333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如何高效有效地</a:t>
              </a:r>
              <a:r>
                <a:rPr lang="zh-CN" altLang="en-US" sz="2000" dirty="0">
                  <a:solidFill>
                    <a:srgbClr val="FF0000"/>
                  </a:solidFill>
                </a:rPr>
                <a:t>预处理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大量点以输入神经网络？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101961" y="1628481"/>
            <a:ext cx="2475230" cy="1036955"/>
            <a:chOff x="9101961" y="1628481"/>
            <a:chExt cx="2475230" cy="1036955"/>
          </a:xfrm>
        </p:grpSpPr>
        <p:sp>
          <p:nvSpPr>
            <p:cNvPr id="17" name="TextBox 54"/>
            <p:cNvSpPr txBox="1"/>
            <p:nvPr/>
          </p:nvSpPr>
          <p:spPr>
            <a:xfrm>
              <a:off x="9102125" y="1628481"/>
              <a:ext cx="1476664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defRPr/>
              </a:pP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问题二</a:t>
              </a:r>
              <a:endPara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TextBox 55"/>
            <p:cNvSpPr txBox="1"/>
            <p:nvPr/>
          </p:nvSpPr>
          <p:spPr>
            <a:xfrm>
              <a:off x="9101961" y="1958681"/>
              <a:ext cx="2475230" cy="7067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如何克服神经网络中的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数据不平衡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问题？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237555" y="4763792"/>
            <a:ext cx="2900680" cy="1101586"/>
            <a:chOff x="1237555" y="4763792"/>
            <a:chExt cx="2900680" cy="1101586"/>
          </a:xfrm>
        </p:grpSpPr>
        <p:sp>
          <p:nvSpPr>
            <p:cNvPr id="19" name="TextBox 56"/>
            <p:cNvSpPr txBox="1"/>
            <p:nvPr/>
          </p:nvSpPr>
          <p:spPr>
            <a:xfrm>
              <a:off x="1916729" y="4763792"/>
              <a:ext cx="1597832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>
                <a:defRPr/>
              </a:pP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问题三</a:t>
              </a:r>
              <a:endPara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TextBox 57"/>
            <p:cNvSpPr txBox="1"/>
            <p:nvPr/>
          </p:nvSpPr>
          <p:spPr>
            <a:xfrm>
              <a:off x="1237555" y="5157492"/>
              <a:ext cx="290068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just">
                <a:lnSpc>
                  <a:spcPct val="100000"/>
                </a:lnSpc>
                <a:buNone/>
                <a:defRPr sz="160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sz="2000" dirty="0" err="1">
                  <a:solidFill>
                    <a:srgbClr val="FF0000"/>
                  </a:solidFill>
                </a:rPr>
                <a:t>颜色信息</a:t>
              </a:r>
              <a:r>
                <a:rPr sz="2000" dirty="0" err="1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是否有助于城市区域的语义分割</a:t>
              </a:r>
              <a:r>
                <a:rPr 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？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407801" y="4758663"/>
            <a:ext cx="3470275" cy="779780"/>
            <a:chOff x="8407801" y="4758663"/>
            <a:chExt cx="3470275" cy="779780"/>
          </a:xfrm>
        </p:grpSpPr>
        <p:sp>
          <p:nvSpPr>
            <p:cNvPr id="21" name="TextBox 61"/>
            <p:cNvSpPr txBox="1"/>
            <p:nvPr/>
          </p:nvSpPr>
          <p:spPr>
            <a:xfrm>
              <a:off x="9185150" y="4758663"/>
              <a:ext cx="1459480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defRPr/>
              </a:pP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问题四</a:t>
              </a:r>
              <a:endPara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TextBox 62"/>
            <p:cNvSpPr txBox="1"/>
            <p:nvPr/>
          </p:nvSpPr>
          <p:spPr>
            <a:xfrm>
              <a:off x="8407801" y="5139663"/>
              <a:ext cx="3470275" cy="3987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defRPr sz="2000">
                  <a:solidFill>
                    <a:schemeClr val="accent3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r>
                <a:rPr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如何将模型进行</a:t>
              </a:r>
              <a:r>
                <a:rPr dirty="0">
                  <a:solidFill>
                    <a:srgbClr val="FF0000"/>
                  </a:solidFill>
                </a:rPr>
                <a:t>跨城市泛化</a:t>
              </a:r>
              <a:r>
                <a:rPr lang="zh-CN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？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634830" y="2720498"/>
            <a:ext cx="6992180" cy="2156249"/>
            <a:chOff x="2634830" y="2720498"/>
            <a:chExt cx="6992180" cy="2156249"/>
          </a:xfrm>
        </p:grpSpPr>
        <p:sp>
          <p:nvSpPr>
            <p:cNvPr id="8" name="椭圆 7"/>
            <p:cNvSpPr/>
            <p:nvPr/>
          </p:nvSpPr>
          <p:spPr bwMode="auto">
            <a:xfrm>
              <a:off x="2634830" y="2720498"/>
              <a:ext cx="6992180" cy="2156249"/>
            </a:xfrm>
            <a:prstGeom prst="ellipse">
              <a:avLst/>
            </a:prstGeom>
            <a:noFill/>
            <a:ln w="9525" cap="flat">
              <a:solidFill>
                <a:schemeClr val="bg2">
                  <a:lumMod val="50000"/>
                </a:schemeClr>
              </a:solidFill>
              <a:prstDash val="dash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Freeform 6"/>
            <p:cNvSpPr/>
            <p:nvPr/>
          </p:nvSpPr>
          <p:spPr bwMode="auto">
            <a:xfrm>
              <a:off x="3854468" y="3081082"/>
              <a:ext cx="4541902" cy="1401177"/>
            </a:xfrm>
            <a:custGeom>
              <a:avLst/>
              <a:gdLst>
                <a:gd name="T0" fmla="*/ 541 w 3043"/>
                <a:gd name="T1" fmla="*/ 166 h 935"/>
                <a:gd name="T2" fmla="*/ 2502 w 3043"/>
                <a:gd name="T3" fmla="*/ 166 h 935"/>
                <a:gd name="T4" fmla="*/ 2502 w 3043"/>
                <a:gd name="T5" fmla="*/ 769 h 935"/>
                <a:gd name="T6" fmla="*/ 541 w 3043"/>
                <a:gd name="T7" fmla="*/ 769 h 935"/>
                <a:gd name="T8" fmla="*/ 541 w 3043"/>
                <a:gd name="T9" fmla="*/ 166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3" h="935">
                  <a:moveTo>
                    <a:pt x="541" y="166"/>
                  </a:moveTo>
                  <a:cubicBezTo>
                    <a:pt x="1082" y="0"/>
                    <a:pt x="1960" y="0"/>
                    <a:pt x="2502" y="166"/>
                  </a:cubicBezTo>
                  <a:cubicBezTo>
                    <a:pt x="3043" y="333"/>
                    <a:pt x="3043" y="603"/>
                    <a:pt x="2502" y="769"/>
                  </a:cubicBezTo>
                  <a:cubicBezTo>
                    <a:pt x="1960" y="935"/>
                    <a:pt x="1082" y="935"/>
                    <a:pt x="541" y="769"/>
                  </a:cubicBezTo>
                  <a:cubicBezTo>
                    <a:pt x="0" y="603"/>
                    <a:pt x="0" y="333"/>
                    <a:pt x="541" y="166"/>
                  </a:cubicBezTo>
                  <a:close/>
                </a:path>
              </a:pathLst>
            </a:custGeom>
            <a:solidFill>
              <a:schemeClr val="bg1">
                <a:lumMod val="20000"/>
                <a:lumOff val="80000"/>
                <a:alpha val="70000"/>
              </a:schemeClr>
            </a:solidFill>
            <a:ln w="17463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Freeform 6"/>
            <p:cNvSpPr/>
            <p:nvPr/>
          </p:nvSpPr>
          <p:spPr bwMode="auto">
            <a:xfrm>
              <a:off x="5200556" y="3506911"/>
              <a:ext cx="1882294" cy="580688"/>
            </a:xfrm>
            <a:custGeom>
              <a:avLst/>
              <a:gdLst>
                <a:gd name="T0" fmla="*/ 541 w 3043"/>
                <a:gd name="T1" fmla="*/ 166 h 935"/>
                <a:gd name="T2" fmla="*/ 2502 w 3043"/>
                <a:gd name="T3" fmla="*/ 166 h 935"/>
                <a:gd name="T4" fmla="*/ 2502 w 3043"/>
                <a:gd name="T5" fmla="*/ 769 h 935"/>
                <a:gd name="T6" fmla="*/ 541 w 3043"/>
                <a:gd name="T7" fmla="*/ 769 h 935"/>
                <a:gd name="T8" fmla="*/ 541 w 3043"/>
                <a:gd name="T9" fmla="*/ 166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3" h="935">
                  <a:moveTo>
                    <a:pt x="541" y="166"/>
                  </a:moveTo>
                  <a:cubicBezTo>
                    <a:pt x="1082" y="0"/>
                    <a:pt x="1960" y="0"/>
                    <a:pt x="2502" y="166"/>
                  </a:cubicBezTo>
                  <a:cubicBezTo>
                    <a:pt x="3043" y="333"/>
                    <a:pt x="3043" y="603"/>
                    <a:pt x="2502" y="769"/>
                  </a:cubicBezTo>
                  <a:cubicBezTo>
                    <a:pt x="1960" y="935"/>
                    <a:pt x="1082" y="935"/>
                    <a:pt x="541" y="769"/>
                  </a:cubicBezTo>
                  <a:cubicBezTo>
                    <a:pt x="0" y="603"/>
                    <a:pt x="0" y="333"/>
                    <a:pt x="541" y="166"/>
                  </a:cubicBezTo>
                  <a:close/>
                </a:path>
              </a:pathLst>
            </a:custGeom>
            <a:solidFill>
              <a:srgbClr val="999999">
                <a:alpha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4" name="Freeform 7"/>
          <p:cNvSpPr/>
          <p:nvPr/>
        </p:nvSpPr>
        <p:spPr bwMode="auto">
          <a:xfrm>
            <a:off x="3217475" y="2896467"/>
            <a:ext cx="920305" cy="283487"/>
          </a:xfrm>
          <a:custGeom>
            <a:avLst/>
            <a:gdLst>
              <a:gd name="T0" fmla="*/ 232 w 1301"/>
              <a:gd name="T1" fmla="*/ 71 h 400"/>
              <a:gd name="T2" fmla="*/ 1070 w 1301"/>
              <a:gd name="T3" fmla="*/ 71 h 400"/>
              <a:gd name="T4" fmla="*/ 1070 w 1301"/>
              <a:gd name="T5" fmla="*/ 329 h 400"/>
              <a:gd name="T6" fmla="*/ 232 w 1301"/>
              <a:gd name="T7" fmla="*/ 329 h 400"/>
              <a:gd name="T8" fmla="*/ 232 w 1301"/>
              <a:gd name="T9" fmla="*/ 71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01" h="400">
                <a:moveTo>
                  <a:pt x="232" y="71"/>
                </a:moveTo>
                <a:cubicBezTo>
                  <a:pt x="463" y="0"/>
                  <a:pt x="838" y="0"/>
                  <a:pt x="1070" y="71"/>
                </a:cubicBezTo>
                <a:cubicBezTo>
                  <a:pt x="1301" y="142"/>
                  <a:pt x="1301" y="258"/>
                  <a:pt x="1070" y="329"/>
                </a:cubicBezTo>
                <a:cubicBezTo>
                  <a:pt x="838" y="400"/>
                  <a:pt x="463" y="400"/>
                  <a:pt x="232" y="329"/>
                </a:cubicBezTo>
                <a:cubicBezTo>
                  <a:pt x="0" y="258"/>
                  <a:pt x="0" y="142"/>
                  <a:pt x="232" y="71"/>
                </a:cubicBezTo>
                <a:close/>
              </a:path>
            </a:pathLst>
          </a:custGeom>
          <a:solidFill>
            <a:schemeClr val="bg2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Freeform 8"/>
          <p:cNvSpPr/>
          <p:nvPr/>
        </p:nvSpPr>
        <p:spPr bwMode="auto">
          <a:xfrm>
            <a:off x="3217475" y="4416613"/>
            <a:ext cx="920305" cy="281432"/>
          </a:xfrm>
          <a:custGeom>
            <a:avLst/>
            <a:gdLst>
              <a:gd name="T0" fmla="*/ 232 w 1301"/>
              <a:gd name="T1" fmla="*/ 71 h 399"/>
              <a:gd name="T2" fmla="*/ 1070 w 1301"/>
              <a:gd name="T3" fmla="*/ 71 h 399"/>
              <a:gd name="T4" fmla="*/ 1070 w 1301"/>
              <a:gd name="T5" fmla="*/ 328 h 399"/>
              <a:gd name="T6" fmla="*/ 232 w 1301"/>
              <a:gd name="T7" fmla="*/ 328 h 399"/>
              <a:gd name="T8" fmla="*/ 232 w 1301"/>
              <a:gd name="T9" fmla="*/ 71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01" h="399">
                <a:moveTo>
                  <a:pt x="232" y="71"/>
                </a:moveTo>
                <a:cubicBezTo>
                  <a:pt x="463" y="0"/>
                  <a:pt x="838" y="0"/>
                  <a:pt x="1070" y="71"/>
                </a:cubicBezTo>
                <a:cubicBezTo>
                  <a:pt x="1301" y="142"/>
                  <a:pt x="1301" y="257"/>
                  <a:pt x="1070" y="328"/>
                </a:cubicBezTo>
                <a:cubicBezTo>
                  <a:pt x="838" y="399"/>
                  <a:pt x="463" y="399"/>
                  <a:pt x="232" y="328"/>
                </a:cubicBezTo>
                <a:cubicBezTo>
                  <a:pt x="0" y="257"/>
                  <a:pt x="0" y="142"/>
                  <a:pt x="232" y="71"/>
                </a:cubicBezTo>
                <a:close/>
              </a:path>
            </a:pathLst>
          </a:custGeom>
          <a:solidFill>
            <a:schemeClr val="bg2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6" name="Freeform 9"/>
          <p:cNvSpPr/>
          <p:nvPr/>
        </p:nvSpPr>
        <p:spPr bwMode="auto">
          <a:xfrm>
            <a:off x="8145626" y="4416613"/>
            <a:ext cx="920305" cy="281432"/>
          </a:xfrm>
          <a:custGeom>
            <a:avLst/>
            <a:gdLst>
              <a:gd name="T0" fmla="*/ 232 w 1302"/>
              <a:gd name="T1" fmla="*/ 71 h 399"/>
              <a:gd name="T2" fmla="*/ 1070 w 1302"/>
              <a:gd name="T3" fmla="*/ 71 h 399"/>
              <a:gd name="T4" fmla="*/ 1070 w 1302"/>
              <a:gd name="T5" fmla="*/ 328 h 399"/>
              <a:gd name="T6" fmla="*/ 232 w 1302"/>
              <a:gd name="T7" fmla="*/ 328 h 399"/>
              <a:gd name="T8" fmla="*/ 232 w 1302"/>
              <a:gd name="T9" fmla="*/ 71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02" h="399">
                <a:moveTo>
                  <a:pt x="232" y="71"/>
                </a:moveTo>
                <a:cubicBezTo>
                  <a:pt x="463" y="0"/>
                  <a:pt x="839" y="0"/>
                  <a:pt x="1070" y="71"/>
                </a:cubicBezTo>
                <a:cubicBezTo>
                  <a:pt x="1302" y="142"/>
                  <a:pt x="1302" y="257"/>
                  <a:pt x="1070" y="328"/>
                </a:cubicBezTo>
                <a:cubicBezTo>
                  <a:pt x="839" y="399"/>
                  <a:pt x="463" y="399"/>
                  <a:pt x="232" y="328"/>
                </a:cubicBezTo>
                <a:cubicBezTo>
                  <a:pt x="0" y="257"/>
                  <a:pt x="0" y="142"/>
                  <a:pt x="232" y="71"/>
                </a:cubicBezTo>
                <a:close/>
              </a:path>
            </a:pathLst>
          </a:custGeom>
          <a:solidFill>
            <a:schemeClr val="bg2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Freeform 10"/>
          <p:cNvSpPr/>
          <p:nvPr/>
        </p:nvSpPr>
        <p:spPr bwMode="auto">
          <a:xfrm>
            <a:off x="8145626" y="2896467"/>
            <a:ext cx="920305" cy="283487"/>
          </a:xfrm>
          <a:custGeom>
            <a:avLst/>
            <a:gdLst>
              <a:gd name="T0" fmla="*/ 232 w 1302"/>
              <a:gd name="T1" fmla="*/ 71 h 400"/>
              <a:gd name="T2" fmla="*/ 1070 w 1302"/>
              <a:gd name="T3" fmla="*/ 71 h 400"/>
              <a:gd name="T4" fmla="*/ 1070 w 1302"/>
              <a:gd name="T5" fmla="*/ 329 h 400"/>
              <a:gd name="T6" fmla="*/ 232 w 1302"/>
              <a:gd name="T7" fmla="*/ 329 h 400"/>
              <a:gd name="T8" fmla="*/ 232 w 1302"/>
              <a:gd name="T9" fmla="*/ 71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02" h="400">
                <a:moveTo>
                  <a:pt x="232" y="71"/>
                </a:moveTo>
                <a:cubicBezTo>
                  <a:pt x="463" y="0"/>
                  <a:pt x="839" y="0"/>
                  <a:pt x="1070" y="71"/>
                </a:cubicBezTo>
                <a:cubicBezTo>
                  <a:pt x="1302" y="142"/>
                  <a:pt x="1302" y="258"/>
                  <a:pt x="1070" y="329"/>
                </a:cubicBezTo>
                <a:cubicBezTo>
                  <a:pt x="839" y="400"/>
                  <a:pt x="463" y="400"/>
                  <a:pt x="232" y="329"/>
                </a:cubicBezTo>
                <a:cubicBezTo>
                  <a:pt x="0" y="258"/>
                  <a:pt x="0" y="142"/>
                  <a:pt x="232" y="71"/>
                </a:cubicBezTo>
                <a:close/>
              </a:path>
            </a:pathLst>
          </a:custGeom>
          <a:solidFill>
            <a:schemeClr val="bg2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Line 11"/>
          <p:cNvSpPr>
            <a:spLocks noChangeShapeType="1"/>
          </p:cNvSpPr>
          <p:nvPr/>
        </p:nvSpPr>
        <p:spPr bwMode="auto">
          <a:xfrm flipH="1">
            <a:off x="4020687" y="4036576"/>
            <a:ext cx="1347589" cy="414958"/>
          </a:xfrm>
          <a:prstGeom prst="line">
            <a:avLst/>
          </a:prstGeom>
          <a:noFill/>
          <a:ln w="9525" cap="flat">
            <a:solidFill>
              <a:schemeClr val="bg2">
                <a:lumMod val="50000"/>
              </a:schemeClr>
            </a:solidFill>
            <a:prstDash val="dash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Line 12"/>
          <p:cNvSpPr>
            <a:spLocks noChangeShapeType="1"/>
          </p:cNvSpPr>
          <p:nvPr/>
        </p:nvSpPr>
        <p:spPr bwMode="auto">
          <a:xfrm flipH="1">
            <a:off x="6943888" y="3149139"/>
            <a:ext cx="1298287" cy="400578"/>
          </a:xfrm>
          <a:prstGeom prst="line">
            <a:avLst/>
          </a:prstGeom>
          <a:noFill/>
          <a:ln w="9525" cap="flat">
            <a:solidFill>
              <a:schemeClr val="bg2">
                <a:lumMod val="50000"/>
              </a:schemeClr>
            </a:solidFill>
            <a:prstDash val="dash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Line 13"/>
          <p:cNvSpPr>
            <a:spLocks noChangeShapeType="1"/>
          </p:cNvSpPr>
          <p:nvPr/>
        </p:nvSpPr>
        <p:spPr bwMode="auto">
          <a:xfrm flipH="1" flipV="1">
            <a:off x="4020687" y="3149139"/>
            <a:ext cx="1347589" cy="417012"/>
          </a:xfrm>
          <a:prstGeom prst="line">
            <a:avLst/>
          </a:prstGeom>
          <a:noFill/>
          <a:ln w="9525" cap="flat">
            <a:solidFill>
              <a:schemeClr val="bg2">
                <a:lumMod val="50000"/>
              </a:schemeClr>
            </a:solidFill>
            <a:prstDash val="dash"/>
            <a:miter lim="800000"/>
            <a:headEnd type="non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Line 14"/>
          <p:cNvSpPr>
            <a:spLocks noChangeShapeType="1"/>
          </p:cNvSpPr>
          <p:nvPr/>
        </p:nvSpPr>
        <p:spPr bwMode="auto">
          <a:xfrm flipH="1" flipV="1">
            <a:off x="6943888" y="4050956"/>
            <a:ext cx="1298287" cy="400578"/>
          </a:xfrm>
          <a:prstGeom prst="line">
            <a:avLst/>
          </a:prstGeom>
          <a:noFill/>
          <a:ln w="9525" cap="flat">
            <a:solidFill>
              <a:schemeClr val="bg2">
                <a:lumMod val="50000"/>
              </a:schemeClr>
            </a:solidFill>
            <a:prstDash val="dash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3410081" y="2003468"/>
            <a:ext cx="616941" cy="1018701"/>
            <a:chOff x="8066088" y="2327276"/>
            <a:chExt cx="719137" cy="1187450"/>
          </a:xfrm>
          <a:solidFill>
            <a:schemeClr val="tx2"/>
          </a:solidFill>
        </p:grpSpPr>
        <p:sp>
          <p:nvSpPr>
            <p:cNvPr id="37" name="Freeform 23"/>
            <p:cNvSpPr/>
            <p:nvPr/>
          </p:nvSpPr>
          <p:spPr bwMode="auto">
            <a:xfrm>
              <a:off x="8066088" y="2327276"/>
              <a:ext cx="719137" cy="1187450"/>
            </a:xfrm>
            <a:custGeom>
              <a:avLst/>
              <a:gdLst>
                <a:gd name="T0" fmla="*/ 420 w 840"/>
                <a:gd name="T1" fmla="*/ 0 h 1380"/>
                <a:gd name="T2" fmla="*/ 840 w 840"/>
                <a:gd name="T3" fmla="*/ 420 h 1380"/>
                <a:gd name="T4" fmla="*/ 717 w 840"/>
                <a:gd name="T5" fmla="*/ 802 h 1380"/>
                <a:gd name="T6" fmla="*/ 420 w 840"/>
                <a:gd name="T7" fmla="*/ 1380 h 1380"/>
                <a:gd name="T8" fmla="*/ 122 w 840"/>
                <a:gd name="T9" fmla="*/ 800 h 1380"/>
                <a:gd name="T10" fmla="*/ 0 w 840"/>
                <a:gd name="T11" fmla="*/ 420 h 1380"/>
                <a:gd name="T12" fmla="*/ 420 w 840"/>
                <a:gd name="T13" fmla="*/ 0 h 1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0" h="1380">
                  <a:moveTo>
                    <a:pt x="420" y="0"/>
                  </a:moveTo>
                  <a:cubicBezTo>
                    <a:pt x="652" y="0"/>
                    <a:pt x="840" y="188"/>
                    <a:pt x="840" y="420"/>
                  </a:cubicBezTo>
                  <a:cubicBezTo>
                    <a:pt x="840" y="536"/>
                    <a:pt x="779" y="686"/>
                    <a:pt x="717" y="802"/>
                  </a:cubicBezTo>
                  <a:lnTo>
                    <a:pt x="420" y="1380"/>
                  </a:lnTo>
                  <a:lnTo>
                    <a:pt x="122" y="800"/>
                  </a:lnTo>
                  <a:cubicBezTo>
                    <a:pt x="74" y="708"/>
                    <a:pt x="9" y="531"/>
                    <a:pt x="0" y="420"/>
                  </a:cubicBezTo>
                  <a:cubicBezTo>
                    <a:pt x="0" y="188"/>
                    <a:pt x="188" y="0"/>
                    <a:pt x="420" y="0"/>
                  </a:cubicBezTo>
                  <a:close/>
                </a:path>
              </a:pathLst>
            </a:custGeom>
            <a:solidFill>
              <a:srgbClr val="756271"/>
            </a:solidFill>
            <a:ln w="19050" cap="flat">
              <a:solidFill>
                <a:schemeClr val="bg2"/>
              </a:solidFill>
              <a:prstDash val="solid"/>
              <a:miter lim="800000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16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8198149" y="2431982"/>
              <a:ext cx="460035" cy="60989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lang="zh-CN" altLang="en-US" sz="28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077564" y="2125237"/>
            <a:ext cx="1406386" cy="1672018"/>
            <a:chOff x="6077564" y="2125237"/>
            <a:chExt cx="1406386" cy="1672018"/>
          </a:xfrm>
        </p:grpSpPr>
        <p:grpSp>
          <p:nvGrpSpPr>
            <p:cNvPr id="33" name="组合 32"/>
            <p:cNvGrpSpPr/>
            <p:nvPr/>
          </p:nvGrpSpPr>
          <p:grpSpPr>
            <a:xfrm>
              <a:off x="6077564" y="2125237"/>
              <a:ext cx="1406386" cy="1672018"/>
              <a:chOff x="6205538" y="2856647"/>
              <a:chExt cx="1156365" cy="1374775"/>
            </a:xfr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grpSpPr>
          <p:sp>
            <p:nvSpPr>
              <p:cNvPr id="34" name="Freeform 19"/>
              <p:cNvSpPr/>
              <p:nvPr/>
            </p:nvSpPr>
            <p:spPr bwMode="auto">
              <a:xfrm>
                <a:off x="6280149" y="2856647"/>
                <a:ext cx="1081754" cy="743828"/>
              </a:xfrm>
              <a:custGeom>
                <a:avLst/>
                <a:gdLst>
                  <a:gd name="T0" fmla="*/ 976 w 976"/>
                  <a:gd name="T1" fmla="*/ 0 h 667"/>
                  <a:gd name="T2" fmla="*/ 0 w 976"/>
                  <a:gd name="T3" fmla="*/ 0 h 667"/>
                  <a:gd name="T4" fmla="*/ 0 w 976"/>
                  <a:gd name="T5" fmla="*/ 667 h 667"/>
                  <a:gd name="T6" fmla="*/ 976 w 976"/>
                  <a:gd name="T7" fmla="*/ 667 h 667"/>
                  <a:gd name="T8" fmla="*/ 666 w 976"/>
                  <a:gd name="T9" fmla="*/ 334 h 667"/>
                  <a:gd name="T10" fmla="*/ 976 w 976"/>
                  <a:gd name="T11" fmla="*/ 0 h 6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76" h="667">
                    <a:moveTo>
                      <a:pt x="976" y="0"/>
                    </a:moveTo>
                    <a:lnTo>
                      <a:pt x="0" y="0"/>
                    </a:lnTo>
                    <a:lnTo>
                      <a:pt x="0" y="667"/>
                    </a:lnTo>
                    <a:lnTo>
                      <a:pt x="976" y="667"/>
                    </a:lnTo>
                    <a:lnTo>
                      <a:pt x="666" y="334"/>
                    </a:lnTo>
                    <a:lnTo>
                      <a:pt x="976" y="0"/>
                    </a:lnTo>
                    <a:close/>
                  </a:path>
                </a:pathLst>
              </a:custGeom>
              <a:solidFill>
                <a:srgbClr val="5ABB93"/>
              </a:solidFill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5" name="Rectangle 20"/>
              <p:cNvSpPr>
                <a:spLocks noChangeArrowheads="1"/>
              </p:cNvSpPr>
              <p:nvPr/>
            </p:nvSpPr>
            <p:spPr bwMode="auto">
              <a:xfrm>
                <a:off x="6205538" y="2856647"/>
                <a:ext cx="53975" cy="1374775"/>
              </a:xfrm>
              <a:prstGeom prst="rect">
                <a:avLst/>
              </a:prstGeom>
              <a:solidFill>
                <a:srgbClr val="5ABB93"/>
              </a:solidFill>
              <a:ln w="12700" cap="flat">
                <a:noFill/>
                <a:prstDash val="solid"/>
                <a:miter lim="800000"/>
              </a:ln>
              <a:effectLst/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39" name="矩形 38"/>
            <p:cNvSpPr/>
            <p:nvPr/>
          </p:nvSpPr>
          <p:spPr>
            <a:xfrm>
              <a:off x="6275256" y="2196827"/>
              <a:ext cx="772845" cy="706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四个挑战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311813" y="2003468"/>
            <a:ext cx="616941" cy="1018701"/>
            <a:chOff x="8066088" y="2327276"/>
            <a:chExt cx="719137" cy="1187450"/>
          </a:xfrm>
        </p:grpSpPr>
        <p:sp>
          <p:nvSpPr>
            <p:cNvPr id="41" name="Freeform 23"/>
            <p:cNvSpPr/>
            <p:nvPr/>
          </p:nvSpPr>
          <p:spPr bwMode="auto">
            <a:xfrm>
              <a:off x="8066088" y="2327276"/>
              <a:ext cx="719137" cy="1187450"/>
            </a:xfrm>
            <a:custGeom>
              <a:avLst/>
              <a:gdLst>
                <a:gd name="T0" fmla="*/ 420 w 840"/>
                <a:gd name="T1" fmla="*/ 0 h 1380"/>
                <a:gd name="T2" fmla="*/ 840 w 840"/>
                <a:gd name="T3" fmla="*/ 420 h 1380"/>
                <a:gd name="T4" fmla="*/ 717 w 840"/>
                <a:gd name="T5" fmla="*/ 802 h 1380"/>
                <a:gd name="T6" fmla="*/ 420 w 840"/>
                <a:gd name="T7" fmla="*/ 1380 h 1380"/>
                <a:gd name="T8" fmla="*/ 122 w 840"/>
                <a:gd name="T9" fmla="*/ 800 h 1380"/>
                <a:gd name="T10" fmla="*/ 0 w 840"/>
                <a:gd name="T11" fmla="*/ 420 h 1380"/>
                <a:gd name="T12" fmla="*/ 420 w 840"/>
                <a:gd name="T13" fmla="*/ 0 h 1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0" h="1380">
                  <a:moveTo>
                    <a:pt x="420" y="0"/>
                  </a:moveTo>
                  <a:cubicBezTo>
                    <a:pt x="652" y="0"/>
                    <a:pt x="840" y="188"/>
                    <a:pt x="840" y="420"/>
                  </a:cubicBezTo>
                  <a:cubicBezTo>
                    <a:pt x="840" y="536"/>
                    <a:pt x="779" y="686"/>
                    <a:pt x="717" y="802"/>
                  </a:cubicBezTo>
                  <a:lnTo>
                    <a:pt x="420" y="1380"/>
                  </a:lnTo>
                  <a:lnTo>
                    <a:pt x="122" y="800"/>
                  </a:lnTo>
                  <a:cubicBezTo>
                    <a:pt x="74" y="708"/>
                    <a:pt x="9" y="531"/>
                    <a:pt x="0" y="420"/>
                  </a:cubicBezTo>
                  <a:cubicBezTo>
                    <a:pt x="0" y="188"/>
                    <a:pt x="188" y="0"/>
                    <a:pt x="420" y="0"/>
                  </a:cubicBezTo>
                  <a:close/>
                </a:path>
              </a:pathLst>
            </a:custGeom>
            <a:solidFill>
              <a:srgbClr val="F2B973"/>
            </a:solidFill>
            <a:ln w="19050" cap="flat">
              <a:solidFill>
                <a:schemeClr val="bg2"/>
              </a:solidFill>
              <a:prstDash val="solid"/>
              <a:miter lim="800000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16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8225872" y="2431982"/>
              <a:ext cx="460035" cy="6098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lang="zh-CN" altLang="en-US" sz="28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3410081" y="3499076"/>
            <a:ext cx="616941" cy="1018701"/>
            <a:chOff x="8066088" y="2327276"/>
            <a:chExt cx="719137" cy="1187450"/>
          </a:xfrm>
        </p:grpSpPr>
        <p:sp>
          <p:nvSpPr>
            <p:cNvPr id="44" name="Freeform 23"/>
            <p:cNvSpPr/>
            <p:nvPr/>
          </p:nvSpPr>
          <p:spPr bwMode="auto">
            <a:xfrm>
              <a:off x="8066088" y="2327276"/>
              <a:ext cx="719137" cy="1187450"/>
            </a:xfrm>
            <a:custGeom>
              <a:avLst/>
              <a:gdLst>
                <a:gd name="T0" fmla="*/ 420 w 840"/>
                <a:gd name="T1" fmla="*/ 0 h 1380"/>
                <a:gd name="T2" fmla="*/ 840 w 840"/>
                <a:gd name="T3" fmla="*/ 420 h 1380"/>
                <a:gd name="T4" fmla="*/ 717 w 840"/>
                <a:gd name="T5" fmla="*/ 802 h 1380"/>
                <a:gd name="T6" fmla="*/ 420 w 840"/>
                <a:gd name="T7" fmla="*/ 1380 h 1380"/>
                <a:gd name="T8" fmla="*/ 122 w 840"/>
                <a:gd name="T9" fmla="*/ 800 h 1380"/>
                <a:gd name="T10" fmla="*/ 0 w 840"/>
                <a:gd name="T11" fmla="*/ 420 h 1380"/>
                <a:gd name="T12" fmla="*/ 420 w 840"/>
                <a:gd name="T13" fmla="*/ 0 h 1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0" h="1380">
                  <a:moveTo>
                    <a:pt x="420" y="0"/>
                  </a:moveTo>
                  <a:cubicBezTo>
                    <a:pt x="652" y="0"/>
                    <a:pt x="840" y="188"/>
                    <a:pt x="840" y="420"/>
                  </a:cubicBezTo>
                  <a:cubicBezTo>
                    <a:pt x="840" y="536"/>
                    <a:pt x="779" y="686"/>
                    <a:pt x="717" y="802"/>
                  </a:cubicBezTo>
                  <a:lnTo>
                    <a:pt x="420" y="1380"/>
                  </a:lnTo>
                  <a:lnTo>
                    <a:pt x="122" y="800"/>
                  </a:lnTo>
                  <a:cubicBezTo>
                    <a:pt x="74" y="708"/>
                    <a:pt x="9" y="531"/>
                    <a:pt x="0" y="420"/>
                  </a:cubicBezTo>
                  <a:cubicBezTo>
                    <a:pt x="0" y="188"/>
                    <a:pt x="188" y="0"/>
                    <a:pt x="420" y="0"/>
                  </a:cubicBezTo>
                  <a:close/>
                </a:path>
              </a:pathLst>
            </a:custGeom>
            <a:solidFill>
              <a:srgbClr val="EF5B43"/>
            </a:solidFill>
            <a:ln w="19050" cap="flat">
              <a:solidFill>
                <a:schemeClr val="bg2"/>
              </a:solidFill>
              <a:prstDash val="solid"/>
              <a:miter lim="800000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16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8203780" y="2431982"/>
              <a:ext cx="460035" cy="6098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lang="zh-CN" altLang="en-US" sz="28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8311813" y="3499076"/>
            <a:ext cx="616941" cy="1018701"/>
            <a:chOff x="8066088" y="2327276"/>
            <a:chExt cx="719137" cy="1187450"/>
          </a:xfrm>
        </p:grpSpPr>
        <p:sp>
          <p:nvSpPr>
            <p:cNvPr id="47" name="Freeform 23"/>
            <p:cNvSpPr/>
            <p:nvPr/>
          </p:nvSpPr>
          <p:spPr bwMode="auto">
            <a:xfrm>
              <a:off x="8066088" y="2327276"/>
              <a:ext cx="719137" cy="1187450"/>
            </a:xfrm>
            <a:custGeom>
              <a:avLst/>
              <a:gdLst>
                <a:gd name="T0" fmla="*/ 420 w 840"/>
                <a:gd name="T1" fmla="*/ 0 h 1380"/>
                <a:gd name="T2" fmla="*/ 840 w 840"/>
                <a:gd name="T3" fmla="*/ 420 h 1380"/>
                <a:gd name="T4" fmla="*/ 717 w 840"/>
                <a:gd name="T5" fmla="*/ 802 h 1380"/>
                <a:gd name="T6" fmla="*/ 420 w 840"/>
                <a:gd name="T7" fmla="*/ 1380 h 1380"/>
                <a:gd name="T8" fmla="*/ 122 w 840"/>
                <a:gd name="T9" fmla="*/ 800 h 1380"/>
                <a:gd name="T10" fmla="*/ 0 w 840"/>
                <a:gd name="T11" fmla="*/ 420 h 1380"/>
                <a:gd name="T12" fmla="*/ 420 w 840"/>
                <a:gd name="T13" fmla="*/ 0 h 1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0" h="1380">
                  <a:moveTo>
                    <a:pt x="420" y="0"/>
                  </a:moveTo>
                  <a:cubicBezTo>
                    <a:pt x="652" y="0"/>
                    <a:pt x="840" y="188"/>
                    <a:pt x="840" y="420"/>
                  </a:cubicBezTo>
                  <a:cubicBezTo>
                    <a:pt x="840" y="536"/>
                    <a:pt x="779" y="686"/>
                    <a:pt x="717" y="802"/>
                  </a:cubicBezTo>
                  <a:lnTo>
                    <a:pt x="420" y="1380"/>
                  </a:lnTo>
                  <a:lnTo>
                    <a:pt x="122" y="800"/>
                  </a:lnTo>
                  <a:cubicBezTo>
                    <a:pt x="74" y="708"/>
                    <a:pt x="9" y="531"/>
                    <a:pt x="0" y="420"/>
                  </a:cubicBezTo>
                  <a:cubicBezTo>
                    <a:pt x="0" y="188"/>
                    <a:pt x="188" y="0"/>
                    <a:pt x="420" y="0"/>
                  </a:cubicBezTo>
                  <a:close/>
                </a:path>
              </a:pathLst>
            </a:custGeom>
            <a:solidFill>
              <a:srgbClr val="858976"/>
            </a:solidFill>
            <a:ln w="19050" cap="flat">
              <a:solidFill>
                <a:schemeClr val="bg2"/>
              </a:solidFill>
              <a:prstDash val="solid"/>
              <a:miter lim="800000"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algn="ctr"/>
              <a:endParaRPr lang="zh-CN" altLang="en-US" sz="1600" b="1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8203398" y="2431982"/>
              <a:ext cx="460035" cy="6098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4</a:t>
              </a:r>
              <a:endParaRPr lang="zh-CN" altLang="en-US" sz="2800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9" name="TextBox 42"/>
          <p:cNvSpPr txBox="1"/>
          <p:nvPr/>
        </p:nvSpPr>
        <p:spPr>
          <a:xfrm>
            <a:off x="1360170" y="273685"/>
            <a:ext cx="1637665" cy="4305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defRPr>
            </a:lvl1pPr>
          </a:lstStyle>
          <a:p>
            <a:r>
              <a:rPr lang="zh-CN" b="0" dirty="0">
                <a:solidFill>
                  <a:srgbClr val="756271"/>
                </a:solidFill>
              </a:rPr>
              <a:t>四个问题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  <p:bldP spid="25" grpId="0" bldLvl="0" animBg="1"/>
      <p:bldP spid="26" grpId="0" bldLvl="0" animBg="1"/>
      <p:bldP spid="28" grpId="0" bldLvl="0" animBg="1"/>
      <p:bldP spid="29" grpId="0" bldLvl="0" animBg="1"/>
      <p:bldP spid="30" grpId="0" bldLvl="0" animBg="1"/>
      <p:bldP spid="31" grpId="0" bldLvl="0" animBg="1"/>
      <p:bldP spid="3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矩形 74"/>
          <p:cNvSpPr/>
          <p:nvPr/>
        </p:nvSpPr>
        <p:spPr>
          <a:xfrm>
            <a:off x="5112889" y="1090227"/>
            <a:ext cx="1877437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600" dirty="0">
                <a:latin typeface="+mj-lt"/>
              </a:rPr>
              <a:t>目录</a:t>
            </a:r>
            <a:endParaRPr lang="en-US" altLang="zh-CN" sz="6600" dirty="0">
              <a:latin typeface="+mj-lt"/>
            </a:endParaRPr>
          </a:p>
          <a:p>
            <a:pPr algn="ctr"/>
            <a:r>
              <a:rPr lang="en-US" altLang="zh-CN" sz="2800" dirty="0">
                <a:latin typeface="+mj-lt"/>
              </a:rPr>
              <a:t>CONTENT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237194" y="2945096"/>
            <a:ext cx="3702863" cy="1157240"/>
            <a:chOff x="1382748" y="3383953"/>
            <a:chExt cx="1783715" cy="1157240"/>
          </a:xfrm>
        </p:grpSpPr>
        <p:sp>
          <p:nvSpPr>
            <p:cNvPr id="76" name="文本框 75"/>
            <p:cNvSpPr txBox="1"/>
            <p:nvPr/>
          </p:nvSpPr>
          <p:spPr>
            <a:xfrm>
              <a:off x="1490955" y="3848710"/>
              <a:ext cx="1587032" cy="414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en-US" altLang="zh-CN" dirty="0">
                  <a:latin typeface="+mj-lt"/>
                  <a:ea typeface="微软雅黑" panose="020B0503020204020204" charset="-122"/>
                </a:rPr>
                <a:t>PART</a:t>
              </a:r>
              <a:r>
                <a:rPr lang="zh-CN" altLang="en-US" dirty="0">
                  <a:latin typeface="+mj-lt"/>
                  <a:ea typeface="微软雅黑" panose="020B0503020204020204" charset="-122"/>
                </a:rPr>
                <a:t> </a:t>
              </a:r>
              <a:r>
                <a:rPr lang="en-US" altLang="zh-CN" dirty="0">
                  <a:latin typeface="+mj-lt"/>
                  <a:ea typeface="微软雅黑" panose="020B0503020204020204" charset="-122"/>
                </a:rPr>
                <a:t>ONE</a:t>
              </a:r>
              <a:endParaRPr lang="zh-CN" altLang="en-US" dirty="0">
                <a:latin typeface="+mj-lt"/>
                <a:ea typeface="微软雅黑" panose="020B0503020204020204" charset="-122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1386558" y="3383953"/>
              <a:ext cx="1751798" cy="1157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zh-CN" altLang="en-US" sz="2800" b="1" dirty="0">
                  <a:latin typeface="+mj-lt"/>
                  <a:ea typeface="微软雅黑" panose="020B0503020204020204" charset="-122"/>
                </a:rPr>
                <a:t>传统</a:t>
              </a:r>
              <a:r>
                <a:rPr lang="en-US" altLang="zh-CN" sz="2800" b="1" dirty="0">
                  <a:latin typeface="+mj-lt"/>
                  <a:ea typeface="微软雅黑" panose="020B0503020204020204" charset="-122"/>
                </a:rPr>
                <a:t>SFM+MVS</a:t>
              </a:r>
              <a:r>
                <a:rPr lang="zh-CN" altLang="en-US" sz="2800" b="1" dirty="0">
                  <a:latin typeface="+mj-lt"/>
                  <a:ea typeface="微软雅黑" panose="020B0503020204020204" charset="-122"/>
                </a:rPr>
                <a:t>算法</a:t>
              </a:r>
            </a:p>
          </p:txBody>
        </p:sp>
        <p:sp>
          <p:nvSpPr>
            <p:cNvPr id="106" name="矩形 105"/>
            <p:cNvSpPr/>
            <p:nvPr/>
          </p:nvSpPr>
          <p:spPr>
            <a:xfrm>
              <a:off x="1382748" y="4324388"/>
              <a:ext cx="1783715" cy="112395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067550" y="2901298"/>
            <a:ext cx="3602987" cy="1714059"/>
            <a:chOff x="5135557" y="3357283"/>
            <a:chExt cx="1809115" cy="1714059"/>
          </a:xfrm>
        </p:grpSpPr>
        <p:sp>
          <p:nvSpPr>
            <p:cNvPr id="81" name="文本框 80"/>
            <p:cNvSpPr txBox="1"/>
            <p:nvPr/>
          </p:nvSpPr>
          <p:spPr>
            <a:xfrm>
              <a:off x="5348839" y="3848710"/>
              <a:ext cx="1405108" cy="450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en-US" altLang="zh-CN" dirty="0">
                  <a:latin typeface="+mj-lt"/>
                  <a:ea typeface="微软雅黑" panose="020B0503020204020204" charset="-122"/>
                </a:rPr>
                <a:t>PART</a:t>
              </a:r>
              <a:r>
                <a:rPr lang="zh-CN" altLang="en-US" dirty="0">
                  <a:latin typeface="+mj-lt"/>
                  <a:ea typeface="微软雅黑" panose="020B0503020204020204" charset="-122"/>
                </a:rPr>
                <a:t> </a:t>
              </a:r>
              <a:r>
                <a:rPr lang="en-US" altLang="zh-CN" dirty="0">
                  <a:latin typeface="+mj-lt"/>
                  <a:ea typeface="微软雅黑" panose="020B0503020204020204" charset="-122"/>
                </a:rPr>
                <a:t>TWO</a:t>
              </a:r>
              <a:endParaRPr kumimoji="1" lang="zh-CN" altLang="en-US" dirty="0">
                <a:latin typeface="+mj-lt"/>
                <a:ea typeface="微软雅黑" panose="020B0503020204020204" charset="-122"/>
              </a:endParaRPr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5164132" y="3357283"/>
              <a:ext cx="1751798" cy="1714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kumimoji="1" lang="zh-CN" altLang="en-US" sz="2800" b="1" dirty="0">
                  <a:latin typeface="+mj-lt"/>
                  <a:ea typeface="微软雅黑" panose="020B0503020204020204" charset="-122"/>
                </a:rPr>
                <a:t>基于深度学习的</a:t>
              </a:r>
              <a:r>
                <a:rPr kumimoji="1" lang="en-US" altLang="zh-CN" sz="2800" b="1" dirty="0">
                  <a:latin typeface="+mj-lt"/>
                  <a:ea typeface="微软雅黑" panose="020B0503020204020204" charset="-122"/>
                </a:rPr>
                <a:t>MVS</a:t>
              </a:r>
              <a:endParaRPr kumimoji="1" lang="zh-CN" altLang="en-US" sz="2800" b="1" dirty="0">
                <a:latin typeface="+mj-lt"/>
                <a:ea typeface="微软雅黑" panose="020B0503020204020204" charset="-122"/>
              </a:endParaRPr>
            </a:p>
          </p:txBody>
        </p:sp>
        <p:sp>
          <p:nvSpPr>
            <p:cNvPr id="108" name="矩形 107"/>
            <p:cNvSpPr/>
            <p:nvPr/>
          </p:nvSpPr>
          <p:spPr>
            <a:xfrm>
              <a:off x="5135557" y="4323753"/>
              <a:ext cx="1809115" cy="11303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946720" y="4863840"/>
            <a:ext cx="2283812" cy="1153906"/>
            <a:chOff x="8909236" y="3339743"/>
            <a:chExt cx="1847850" cy="1153906"/>
          </a:xfrm>
        </p:grpSpPr>
        <p:sp>
          <p:nvSpPr>
            <p:cNvPr id="83" name="文本框 82"/>
            <p:cNvSpPr txBox="1"/>
            <p:nvPr/>
          </p:nvSpPr>
          <p:spPr>
            <a:xfrm>
              <a:off x="9040046" y="3849013"/>
              <a:ext cx="1519555" cy="4508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en-US" altLang="zh-CN" dirty="0">
                  <a:latin typeface="+mj-lt"/>
                  <a:ea typeface="微软雅黑" panose="020B0503020204020204" charset="-122"/>
                </a:rPr>
                <a:t>PART</a:t>
              </a:r>
              <a:r>
                <a:rPr lang="zh-CN" altLang="en-US" dirty="0">
                  <a:latin typeface="+mj-lt"/>
                  <a:ea typeface="微软雅黑" panose="020B0503020204020204" charset="-122"/>
                </a:rPr>
                <a:t> </a:t>
              </a:r>
              <a:r>
                <a:rPr lang="en-US" altLang="zh-CN" dirty="0">
                  <a:latin typeface="+mj-lt"/>
                  <a:ea typeface="微软雅黑" panose="020B0503020204020204" charset="-122"/>
                </a:rPr>
                <a:t>THREE</a:t>
              </a:r>
              <a:endParaRPr kumimoji="1" lang="en-US" altLang="zh-CN" dirty="0">
                <a:latin typeface="+mj-lt"/>
                <a:ea typeface="微软雅黑" panose="020B0503020204020204" charset="-122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8909236" y="3339743"/>
              <a:ext cx="1751798" cy="11539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kumimoji="1" lang="en-US" altLang="zh-CN" sz="2800" b="1" dirty="0">
                  <a:latin typeface="+mj-lt"/>
                  <a:ea typeface="微软雅黑" panose="020B0503020204020204" charset="-122"/>
                </a:rPr>
                <a:t>Fast-MVS</a:t>
              </a:r>
              <a:endParaRPr kumimoji="1" lang="zh-CN" altLang="en-US" sz="2800" b="1" dirty="0">
                <a:latin typeface="+mj-lt"/>
                <a:ea typeface="微软雅黑" panose="020B0503020204020204" charset="-122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8909236" y="4300498"/>
              <a:ext cx="1847850" cy="136525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54BF225-8DB9-4B09-9C0E-03116786D1C7}"/>
              </a:ext>
            </a:extLst>
          </p:cNvPr>
          <p:cNvGrpSpPr/>
          <p:nvPr/>
        </p:nvGrpSpPr>
        <p:grpSpPr>
          <a:xfrm>
            <a:off x="7201039" y="4863840"/>
            <a:ext cx="3160895" cy="1079500"/>
            <a:chOff x="5135557" y="3357283"/>
            <a:chExt cx="1809115" cy="1079500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84E05AFA-C49E-4463-A4FA-DF27C5EDDA78}"/>
                </a:ext>
              </a:extLst>
            </p:cNvPr>
            <p:cNvSpPr txBox="1"/>
            <p:nvPr/>
          </p:nvSpPr>
          <p:spPr>
            <a:xfrm>
              <a:off x="5348839" y="3848710"/>
              <a:ext cx="1405108" cy="414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lang="en-US" altLang="zh-CN" dirty="0">
                  <a:latin typeface="+mj-lt"/>
                  <a:ea typeface="微软雅黑" panose="020B0503020204020204" charset="-122"/>
                </a:rPr>
                <a:t>PART</a:t>
              </a:r>
              <a:r>
                <a:rPr lang="zh-CN" altLang="en-US" dirty="0">
                  <a:latin typeface="+mj-lt"/>
                  <a:ea typeface="微软雅黑" panose="020B0503020204020204" charset="-122"/>
                </a:rPr>
                <a:t> </a:t>
              </a:r>
              <a:r>
                <a:rPr lang="en-US" altLang="zh-CN" dirty="0">
                  <a:latin typeface="+mj-lt"/>
                  <a:ea typeface="微软雅黑" panose="020B0503020204020204" charset="-122"/>
                </a:rPr>
                <a:t>FOUR</a:t>
              </a:r>
              <a:endParaRPr kumimoji="1" lang="zh-CN" altLang="en-US" dirty="0">
                <a:latin typeface="+mj-lt"/>
                <a:ea typeface="微软雅黑" panose="020B050302020402020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7874925-0549-425D-8C6D-BA757970084C}"/>
                </a:ext>
              </a:extLst>
            </p:cNvPr>
            <p:cNvSpPr txBox="1"/>
            <p:nvPr/>
          </p:nvSpPr>
          <p:spPr>
            <a:xfrm>
              <a:off x="5164132" y="3357283"/>
              <a:ext cx="1751798" cy="5970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08965">
                <a:lnSpc>
                  <a:spcPct val="130000"/>
                </a:lnSpc>
              </a:pPr>
              <a:r>
                <a:rPr kumimoji="1" lang="zh-CN" altLang="en-US" sz="2800" b="1" dirty="0">
                  <a:latin typeface="+mj-lt"/>
                  <a:ea typeface="微软雅黑" panose="020B0503020204020204" charset="-122"/>
                </a:rPr>
                <a:t>改进后的重建效果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A76910C-A25A-49BC-A3E1-95DEC6152FB6}"/>
                </a:ext>
              </a:extLst>
            </p:cNvPr>
            <p:cNvSpPr/>
            <p:nvPr/>
          </p:nvSpPr>
          <p:spPr>
            <a:xfrm>
              <a:off x="5135557" y="4323753"/>
              <a:ext cx="1809115" cy="113030"/>
            </a:xfrm>
            <a:prstGeom prst="rect">
              <a:avLst/>
            </a:prstGeom>
            <a:solidFill>
              <a:srgbClr val="E73A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682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1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49215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152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682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682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2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6470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3383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682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2616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682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70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682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4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682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4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79873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1867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70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95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70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7987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682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750"/>
                            </p:stCondLst>
                            <p:childTnLst>
                              <p:par>
                                <p:cTn id="62" presetID="0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0" y="0"/>
                                      <p:to x="100000" y="100000"/>
                                    </p:animScale>
                                    <p:anim to="" calcmode="lin" valueType="num">
                                      <p:cBhvr>
                                        <p:cTn id="6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5"/>
                                          </p:val>
                                        </p:tav>
                                        <p:tav tm="100000">
                                          <p:val>
                                            <p:fltVal val="0.56821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to="" calcmode="lin" valueType="num">
                                      <p:cBhvr>
                                        <p:cTn id="6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78"/>
                                          </p:val>
                                        </p:tav>
                                        <p:tav tm="100000">
                                          <p:val>
                                            <p:fltVal val="0.64707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570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682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fltVal val="0.4954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fltVal val="0.5702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939982" y="1978696"/>
            <a:ext cx="4973621" cy="426286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8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6257940" y="1978696"/>
            <a:ext cx="4973621" cy="426286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chemeClr val="bg2">
                <a:lumMod val="85000"/>
              </a:schemeClr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245265" y="1827568"/>
            <a:ext cx="4200402" cy="879213"/>
            <a:chOff x="1245265" y="1827568"/>
            <a:chExt cx="4200402" cy="879213"/>
          </a:xfrm>
        </p:grpSpPr>
        <p:sp>
          <p:nvSpPr>
            <p:cNvPr id="15" name="Freeform 6"/>
            <p:cNvSpPr/>
            <p:nvPr/>
          </p:nvSpPr>
          <p:spPr bwMode="auto">
            <a:xfrm>
              <a:off x="1245265" y="1827568"/>
              <a:ext cx="4200402" cy="150812"/>
            </a:xfrm>
            <a:custGeom>
              <a:avLst/>
              <a:gdLst>
                <a:gd name="T0" fmla="*/ 285 w 4236"/>
                <a:gd name="T1" fmla="*/ 0 h 186"/>
                <a:gd name="T2" fmla="*/ 3967 w 4236"/>
                <a:gd name="T3" fmla="*/ 0 h 186"/>
                <a:gd name="T4" fmla="*/ 4236 w 4236"/>
                <a:gd name="T5" fmla="*/ 186 h 186"/>
                <a:gd name="T6" fmla="*/ 0 w 4236"/>
                <a:gd name="T7" fmla="*/ 186 h 186"/>
                <a:gd name="T8" fmla="*/ 285 w 4236"/>
                <a:gd name="T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6" h="186">
                  <a:moveTo>
                    <a:pt x="285" y="0"/>
                  </a:moveTo>
                  <a:lnTo>
                    <a:pt x="3967" y="0"/>
                  </a:lnTo>
                  <a:lnTo>
                    <a:pt x="4236" y="186"/>
                  </a:lnTo>
                  <a:lnTo>
                    <a:pt x="0" y="186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4146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Freeform 7"/>
            <p:cNvSpPr/>
            <p:nvPr/>
          </p:nvSpPr>
          <p:spPr bwMode="auto">
            <a:xfrm>
              <a:off x="1525808" y="1827568"/>
              <a:ext cx="3652018" cy="879213"/>
            </a:xfrm>
            <a:custGeom>
              <a:avLst/>
              <a:gdLst>
                <a:gd name="T0" fmla="*/ 0 w 3682"/>
                <a:gd name="T1" fmla="*/ 0 h 786"/>
                <a:gd name="T2" fmla="*/ 3682 w 3682"/>
                <a:gd name="T3" fmla="*/ 0 h 786"/>
                <a:gd name="T4" fmla="*/ 3682 w 3682"/>
                <a:gd name="T5" fmla="*/ 637 h 786"/>
                <a:gd name="T6" fmla="*/ 1823 w 3682"/>
                <a:gd name="T7" fmla="*/ 786 h 786"/>
                <a:gd name="T8" fmla="*/ 0 w 3682"/>
                <a:gd name="T9" fmla="*/ 637 h 786"/>
                <a:gd name="T10" fmla="*/ 0 w 3682"/>
                <a:gd name="T11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2" h="786">
                  <a:moveTo>
                    <a:pt x="0" y="0"/>
                  </a:moveTo>
                  <a:lnTo>
                    <a:pt x="3682" y="0"/>
                  </a:lnTo>
                  <a:lnTo>
                    <a:pt x="3682" y="637"/>
                  </a:lnTo>
                  <a:lnTo>
                    <a:pt x="1823" y="786"/>
                  </a:lnTo>
                  <a:lnTo>
                    <a:pt x="0" y="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F5B4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780775" y="2013792"/>
              <a:ext cx="10972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降采样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647444" y="1827568"/>
            <a:ext cx="4200402" cy="879213"/>
            <a:chOff x="6647444" y="1827568"/>
            <a:chExt cx="4200402" cy="879213"/>
          </a:xfrm>
        </p:grpSpPr>
        <p:sp>
          <p:nvSpPr>
            <p:cNvPr id="18" name="Freeform 6"/>
            <p:cNvSpPr/>
            <p:nvPr/>
          </p:nvSpPr>
          <p:spPr bwMode="auto">
            <a:xfrm>
              <a:off x="6647444" y="1827568"/>
              <a:ext cx="4200402" cy="150812"/>
            </a:xfrm>
            <a:custGeom>
              <a:avLst/>
              <a:gdLst>
                <a:gd name="T0" fmla="*/ 285 w 4236"/>
                <a:gd name="T1" fmla="*/ 0 h 186"/>
                <a:gd name="T2" fmla="*/ 3967 w 4236"/>
                <a:gd name="T3" fmla="*/ 0 h 186"/>
                <a:gd name="T4" fmla="*/ 4236 w 4236"/>
                <a:gd name="T5" fmla="*/ 186 h 186"/>
                <a:gd name="T6" fmla="*/ 0 w 4236"/>
                <a:gd name="T7" fmla="*/ 186 h 186"/>
                <a:gd name="T8" fmla="*/ 285 w 4236"/>
                <a:gd name="T9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36" h="186">
                  <a:moveTo>
                    <a:pt x="285" y="0"/>
                  </a:moveTo>
                  <a:lnTo>
                    <a:pt x="3967" y="0"/>
                  </a:lnTo>
                  <a:lnTo>
                    <a:pt x="4236" y="186"/>
                  </a:lnTo>
                  <a:lnTo>
                    <a:pt x="0" y="186"/>
                  </a:lnTo>
                  <a:lnTo>
                    <a:pt x="285" y="0"/>
                  </a:lnTo>
                  <a:close/>
                </a:path>
              </a:pathLst>
            </a:custGeom>
            <a:solidFill>
              <a:srgbClr val="4146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9" name="Freeform 7"/>
            <p:cNvSpPr/>
            <p:nvPr/>
          </p:nvSpPr>
          <p:spPr bwMode="auto">
            <a:xfrm>
              <a:off x="6927987" y="1827568"/>
              <a:ext cx="3652018" cy="879213"/>
            </a:xfrm>
            <a:custGeom>
              <a:avLst/>
              <a:gdLst>
                <a:gd name="T0" fmla="*/ 0 w 3682"/>
                <a:gd name="T1" fmla="*/ 0 h 786"/>
                <a:gd name="T2" fmla="*/ 3682 w 3682"/>
                <a:gd name="T3" fmla="*/ 0 h 786"/>
                <a:gd name="T4" fmla="*/ 3682 w 3682"/>
                <a:gd name="T5" fmla="*/ 637 h 786"/>
                <a:gd name="T6" fmla="*/ 1823 w 3682"/>
                <a:gd name="T7" fmla="*/ 786 h 786"/>
                <a:gd name="T8" fmla="*/ 0 w 3682"/>
                <a:gd name="T9" fmla="*/ 637 h 786"/>
                <a:gd name="T10" fmla="*/ 0 w 3682"/>
                <a:gd name="T11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82" h="786">
                  <a:moveTo>
                    <a:pt x="0" y="0"/>
                  </a:moveTo>
                  <a:lnTo>
                    <a:pt x="3682" y="0"/>
                  </a:lnTo>
                  <a:lnTo>
                    <a:pt x="3682" y="637"/>
                  </a:lnTo>
                  <a:lnTo>
                    <a:pt x="1823" y="786"/>
                  </a:lnTo>
                  <a:lnTo>
                    <a:pt x="0" y="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BB9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7560160" y="2008468"/>
              <a:ext cx="2467788" cy="4603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点云块输入方式</a:t>
              </a:r>
            </a:p>
          </p:txBody>
        </p:sp>
      </p:grpSp>
      <p:sp>
        <p:nvSpPr>
          <p:cNvPr id="21" name="TextBox 10"/>
          <p:cNvSpPr txBox="1"/>
          <p:nvPr/>
        </p:nvSpPr>
        <p:spPr>
          <a:xfrm>
            <a:off x="1423670" y="2951480"/>
            <a:ext cx="403161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使用不同的采样和分块操作。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just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对原始点云进行降采样。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just"/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just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方法：</a:t>
            </a:r>
          </a:p>
          <a:p>
            <a:pPr indent="0" algn="just">
              <a:buFont typeface="Wingdings" panose="05000000000000000000" charset="0"/>
              <a:buNone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1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、网格下采样</a:t>
            </a:r>
          </a:p>
          <a:p>
            <a:pPr indent="0" algn="just">
              <a:buFont typeface="Wingdings" panose="05000000000000000000" charset="0"/>
              <a:buNone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2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、随机下采样</a:t>
            </a:r>
          </a:p>
        </p:txBody>
      </p:sp>
      <p:sp>
        <p:nvSpPr>
          <p:cNvPr id="22" name="TextBox 15"/>
          <p:cNvSpPr txBox="1"/>
          <p:nvPr/>
        </p:nvSpPr>
        <p:spPr>
          <a:xfrm>
            <a:off x="6800955" y="2898399"/>
            <a:ext cx="4179684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恒定数量输入集</a:t>
            </a:r>
          </a:p>
          <a:p>
            <a:pPr indent="0" algn="just">
              <a:buFont typeface="Wingdings" panose="05000000000000000000" charset="0"/>
              <a:buNone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通过使用预先构建的KDTree来查询中心点的固定数量的相邻点作为输入。</a:t>
            </a:r>
          </a:p>
          <a:p>
            <a:pPr indent="0" algn="just">
              <a:buFont typeface="Wingdings" panose="05000000000000000000" charset="0"/>
              <a:buNone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>
              <a:buFont typeface="Wingdings" panose="05000000000000000000" charset="0"/>
              <a:buNone/>
            </a:pP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just">
              <a:buFont typeface="Wingdings" panose="05000000000000000000" charset="0"/>
              <a:buChar char="n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恒定体积输入集 </a:t>
            </a:r>
          </a:p>
          <a:p>
            <a:pPr indent="0" algn="just">
              <a:buFont typeface="Wingdings" panose="05000000000000000000" charset="0"/>
              <a:buNone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在中心点周围裁剪固定大小的体积（如8m×8m），然后随机进行下（上）采样以获得输入集。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3" name="TextBox 42"/>
          <p:cNvSpPr txBox="1"/>
          <p:nvPr/>
        </p:nvSpPr>
        <p:spPr>
          <a:xfrm>
            <a:off x="1245265" y="325272"/>
            <a:ext cx="5682722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defRPr>
            </a:lvl1pPr>
          </a:lstStyle>
          <a:p>
            <a:r>
              <a:rPr lang="zh-CN" b="0" dirty="0">
                <a:solidFill>
                  <a:srgbClr val="756271"/>
                </a:solidFill>
              </a:rPr>
              <a:t>问题一：</a:t>
            </a:r>
            <a:r>
              <a:rPr lang="zh-CN" altLang="en-US" b="0" dirty="0">
                <a:solidFill>
                  <a:srgbClr val="756271"/>
                </a:solidFill>
              </a:rPr>
              <a:t>采样、</a:t>
            </a:r>
            <a:r>
              <a:rPr lang="zh-CN" b="0" dirty="0">
                <a:solidFill>
                  <a:srgbClr val="756271"/>
                </a:solidFill>
              </a:rPr>
              <a:t>分块操作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0" grpId="0" bldLvl="0" animBg="1"/>
      <p:bldP spid="21" grpId="0"/>
      <p:bldP spid="2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 preferRelativeResize="0"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7"/>
          <a:srcRect t="-3022" b="-3022"/>
          <a:stretch>
            <a:fillRect/>
          </a:stretch>
        </p:blipFill>
        <p:spPr>
          <a:xfrm>
            <a:off x="609288" y="760355"/>
            <a:ext cx="11255586" cy="253304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281" h="4560">
                <a:moveTo>
                  <a:pt x="0" y="0"/>
                </a:moveTo>
                <a:lnTo>
                  <a:pt x="17281" y="0"/>
                </a:lnTo>
                <a:lnTo>
                  <a:pt x="17281" y="4560"/>
                </a:lnTo>
                <a:lnTo>
                  <a:pt x="0" y="45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</p:spPr>
      </p:pic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609600" y="3661785"/>
            <a:ext cx="10972800" cy="975360"/>
          </a:xfrm>
          <a:prstGeom prst="rect">
            <a:avLst/>
          </a:prstGeom>
          <a:noFill/>
        </p:spPr>
        <p:txBody>
          <a:bodyPr wrap="square" lIns="63500" tIns="25400" rIns="63500" bIns="25400" rtlCol="0" anchor="b" anchorCtr="0">
            <a:norm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4400" b="1" u="none" strike="noStrike" spc="360" baseline="0" dirty="0">
                <a:solidFill>
                  <a:schemeClr val="tx1"/>
                </a:solidFill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FZHei-B01S" panose="02010601030101010101" pitchFamily="2" charset="-122"/>
              </a:rPr>
              <a:t>四种不同组合的表现</a:t>
            </a:r>
          </a:p>
        </p:txBody>
      </p:sp>
      <p:sp>
        <p:nvSpPr>
          <p:cNvPr id="11" name="Title 6"/>
          <p:cNvSpPr txBox="1"/>
          <p:nvPr>
            <p:custDataLst>
              <p:tags r:id="rId4"/>
            </p:custDataLst>
          </p:nvPr>
        </p:nvSpPr>
        <p:spPr>
          <a:xfrm>
            <a:off x="609600" y="5148580"/>
            <a:ext cx="8869680" cy="59563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63500" tIns="25400" rIns="63500" bIns="25400" anchor="t" anchorCtr="0">
            <a:normAutofit fontScale="97500"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微软雅黑" panose="020B0503020204020204" charset="-122"/>
                <a:cs typeface="Segoe UI" panose="020B0502040204020203" charset="0"/>
              </a:defRPr>
            </a:lvl1pPr>
          </a:lstStyle>
          <a:p>
            <a:pPr marL="0" lvl="0" indent="0" algn="l" fontAlgn="auto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None/>
            </a:pPr>
            <a:r>
              <a:rPr lang="zh-CN" altLang="en-US" sz="2400" spc="16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把</a:t>
            </a:r>
            <a:r>
              <a:rPr sz="2400" spc="16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PointNet和RandLA-Net作为baseline，进行</a:t>
            </a:r>
            <a:r>
              <a:rPr lang="zh-CN" altLang="en-US" sz="2400" spc="160">
                <a:ln w="3175">
                  <a:noFill/>
                  <a:prstDash val="dash"/>
                </a:ln>
                <a:solidFill>
                  <a:srgbClr val="000000">
                    <a:lumMod val="75000"/>
                    <a:lumOff val="25000"/>
                  </a:srgb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分割性能评估</a:t>
            </a:r>
          </a:p>
        </p:txBody>
      </p:sp>
      <p:sp>
        <p:nvSpPr>
          <p:cNvPr id="106" name="矩形 105"/>
          <p:cNvSpPr/>
          <p:nvPr/>
        </p:nvSpPr>
        <p:spPr>
          <a:xfrm>
            <a:off x="609600" y="4798695"/>
            <a:ext cx="8013065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451669" y="0"/>
            <a:ext cx="2407782" cy="900745"/>
            <a:chOff x="451669" y="0"/>
            <a:chExt cx="2407782" cy="900745"/>
          </a:xfrm>
        </p:grpSpPr>
        <p:grpSp>
          <p:nvGrpSpPr>
            <p:cNvPr id="57" name="组合 56"/>
            <p:cNvGrpSpPr/>
            <p:nvPr/>
          </p:nvGrpSpPr>
          <p:grpSpPr>
            <a:xfrm>
              <a:off x="451669" y="0"/>
              <a:ext cx="687568" cy="900745"/>
              <a:chOff x="674952" y="0"/>
              <a:chExt cx="687568" cy="900745"/>
            </a:xfrm>
          </p:grpSpPr>
          <p:grpSp>
            <p:nvGrpSpPr>
              <p:cNvPr id="59" name="组合 58"/>
              <p:cNvGrpSpPr/>
              <p:nvPr/>
            </p:nvGrpSpPr>
            <p:grpSpPr>
              <a:xfrm>
                <a:off x="674952" y="0"/>
                <a:ext cx="127588" cy="900745"/>
                <a:chOff x="7272671" y="1765002"/>
                <a:chExt cx="127588" cy="900745"/>
              </a:xfrm>
              <a:solidFill>
                <a:srgbClr val="EC5357"/>
              </a:solidFill>
            </p:grpSpPr>
            <p:cxnSp>
              <p:nvCxnSpPr>
                <p:cNvPr id="66" name="直接连接符 65"/>
                <p:cNvCxnSpPr>
                  <a:endCxn id="67" idx="0"/>
                </p:cNvCxnSpPr>
                <p:nvPr/>
              </p:nvCxnSpPr>
              <p:spPr>
                <a:xfrm>
                  <a:off x="7336465" y="1765002"/>
                  <a:ext cx="0" cy="773157"/>
                </a:xfrm>
                <a:prstGeom prst="line">
                  <a:avLst/>
                </a:prstGeom>
                <a:grpFill/>
                <a:ln w="28575">
                  <a:solidFill>
                    <a:srgbClr val="EC535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椭圆 66"/>
                <p:cNvSpPr/>
                <p:nvPr/>
              </p:nvSpPr>
              <p:spPr>
                <a:xfrm>
                  <a:off x="7272671" y="2538159"/>
                  <a:ext cx="127588" cy="127588"/>
                </a:xfrm>
                <a:prstGeom prst="ellipse">
                  <a:avLst/>
                </a:prstGeom>
                <a:solidFill>
                  <a:srgbClr val="0403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954942" y="0"/>
                <a:ext cx="127588" cy="900745"/>
                <a:chOff x="7272671" y="1765002"/>
                <a:chExt cx="127588" cy="900745"/>
              </a:xfrm>
              <a:solidFill>
                <a:srgbClr val="EC5357"/>
              </a:solidFill>
            </p:grpSpPr>
            <p:cxnSp>
              <p:nvCxnSpPr>
                <p:cNvPr id="64" name="直接连接符 63"/>
                <p:cNvCxnSpPr>
                  <a:endCxn id="65" idx="0"/>
                </p:cNvCxnSpPr>
                <p:nvPr/>
              </p:nvCxnSpPr>
              <p:spPr>
                <a:xfrm>
                  <a:off x="7336465" y="1765002"/>
                  <a:ext cx="0" cy="773157"/>
                </a:xfrm>
                <a:prstGeom prst="line">
                  <a:avLst/>
                </a:prstGeom>
                <a:grpFill/>
                <a:ln w="28575">
                  <a:solidFill>
                    <a:srgbClr val="EC535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椭圆 64"/>
                <p:cNvSpPr/>
                <p:nvPr/>
              </p:nvSpPr>
              <p:spPr>
                <a:xfrm>
                  <a:off x="7272671" y="2538159"/>
                  <a:ext cx="127588" cy="127588"/>
                </a:xfrm>
                <a:prstGeom prst="ellipse">
                  <a:avLst/>
                </a:prstGeom>
                <a:solidFill>
                  <a:srgbClr val="0403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61" name="组合 60"/>
              <p:cNvGrpSpPr/>
              <p:nvPr/>
            </p:nvGrpSpPr>
            <p:grpSpPr>
              <a:xfrm>
                <a:off x="1234932" y="0"/>
                <a:ext cx="127588" cy="900745"/>
                <a:chOff x="7272671" y="1765002"/>
                <a:chExt cx="127588" cy="900745"/>
              </a:xfrm>
              <a:solidFill>
                <a:srgbClr val="EC5357"/>
              </a:solidFill>
            </p:grpSpPr>
            <p:cxnSp>
              <p:nvCxnSpPr>
                <p:cNvPr id="62" name="直接连接符 61"/>
                <p:cNvCxnSpPr>
                  <a:endCxn id="63" idx="0"/>
                </p:cNvCxnSpPr>
                <p:nvPr/>
              </p:nvCxnSpPr>
              <p:spPr>
                <a:xfrm>
                  <a:off x="7336465" y="1765002"/>
                  <a:ext cx="0" cy="773157"/>
                </a:xfrm>
                <a:prstGeom prst="line">
                  <a:avLst/>
                </a:prstGeom>
                <a:grpFill/>
                <a:ln w="28575">
                  <a:solidFill>
                    <a:srgbClr val="EC535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椭圆 62"/>
                <p:cNvSpPr/>
                <p:nvPr/>
              </p:nvSpPr>
              <p:spPr>
                <a:xfrm>
                  <a:off x="7272671" y="2538159"/>
                  <a:ext cx="127588" cy="127588"/>
                </a:xfrm>
                <a:prstGeom prst="ellipse">
                  <a:avLst/>
                </a:prstGeom>
                <a:solidFill>
                  <a:srgbClr val="04034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58" name="文本框 57"/>
            <p:cNvSpPr txBox="1"/>
            <p:nvPr/>
          </p:nvSpPr>
          <p:spPr>
            <a:xfrm>
              <a:off x="1254171" y="251146"/>
              <a:ext cx="1605280" cy="5219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C5357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实验结论</a:t>
              </a:r>
            </a:p>
          </p:txBody>
        </p:sp>
      </p:grpSp>
      <p:sp>
        <p:nvSpPr>
          <p:cNvPr id="68" name="箭头: 右 67"/>
          <p:cNvSpPr/>
          <p:nvPr/>
        </p:nvSpPr>
        <p:spPr>
          <a:xfrm rot="10800000" flipH="1">
            <a:off x="0" y="1830400"/>
            <a:ext cx="1594884" cy="765544"/>
          </a:xfrm>
          <a:prstGeom prst="rightArrow">
            <a:avLst/>
          </a:prstGeom>
          <a:solidFill>
            <a:srgbClr val="EC5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69" name="箭头: 右 68"/>
          <p:cNvSpPr/>
          <p:nvPr/>
        </p:nvSpPr>
        <p:spPr>
          <a:xfrm rot="10800000" flipH="1">
            <a:off x="-11052" y="3136468"/>
            <a:ext cx="1594884" cy="866548"/>
          </a:xfrm>
          <a:prstGeom prst="rightArrow">
            <a:avLst/>
          </a:prstGeom>
          <a:solidFill>
            <a:srgbClr val="0403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0" name="箭头: 右 69"/>
          <p:cNvSpPr/>
          <p:nvPr/>
        </p:nvSpPr>
        <p:spPr>
          <a:xfrm rot="10800000" flipH="1">
            <a:off x="-65783" y="4704311"/>
            <a:ext cx="1594884" cy="765544"/>
          </a:xfrm>
          <a:prstGeom prst="rightArrow">
            <a:avLst/>
          </a:prstGeom>
          <a:solidFill>
            <a:srgbClr val="EC53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1748724" y="1744807"/>
            <a:ext cx="5408623" cy="922020"/>
            <a:chOff x="5943598" y="1277669"/>
            <a:chExt cx="5408623" cy="922020"/>
          </a:xfrm>
        </p:grpSpPr>
        <p:sp>
          <p:nvSpPr>
            <p:cNvPr id="72" name="文本框 71"/>
            <p:cNvSpPr txBox="1"/>
            <p:nvPr/>
          </p:nvSpPr>
          <p:spPr>
            <a:xfrm>
              <a:off x="5943598" y="1277669"/>
              <a:ext cx="986790" cy="9220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04034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01 </a:t>
              </a: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7054541" y="1461268"/>
              <a:ext cx="4297680" cy="50165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defTabSz="914400">
                <a:lnSpc>
                  <a:spcPts val="3200"/>
                </a:lnSpc>
                <a:defRPr/>
              </a:pPr>
              <a:r>
                <a:rPr kumimoji="0" b="0" u="none" strike="noStrike" cap="none" spc="0" normalizeH="0" baseline="0">
                  <a:solidFill>
                    <a:prstClr val="black">
                      <a:lumMod val="85000"/>
                      <a:lumOff val="15000"/>
                    </a:prstClr>
                  </a:solidFill>
                  <a:ea typeface="微软雅黑" panose="020B0503020204020204" charset="-122"/>
                  <a:cs typeface="+mn-ea"/>
                </a:rPr>
                <a:t>第一步使用网格下采样能得到更好的结果</a:t>
              </a: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1748724" y="3000336"/>
            <a:ext cx="7369258" cy="1066933"/>
            <a:chOff x="5943598" y="1134066"/>
            <a:chExt cx="7369258" cy="1066933"/>
          </a:xfrm>
        </p:grpSpPr>
        <p:sp>
          <p:nvSpPr>
            <p:cNvPr id="75" name="文本框 74"/>
            <p:cNvSpPr txBox="1"/>
            <p:nvPr/>
          </p:nvSpPr>
          <p:spPr>
            <a:xfrm>
              <a:off x="5943598" y="1277669"/>
              <a:ext cx="101502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5400" b="0" i="0" u="none" strike="noStrike" kern="1200" cap="none" spc="0" normalizeH="0" baseline="0" noProof="0" dirty="0">
                  <a:ln>
                    <a:noFill/>
                  </a:ln>
                  <a:solidFill>
                    <a:srgbClr val="EC5357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02</a:t>
              </a:r>
              <a:endParaRPr kumimoji="0" lang="zh-CN" alt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EC5357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7123511" y="1134066"/>
              <a:ext cx="6189345" cy="9118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t>相比与恒定体积输入集，在恒定</a:t>
              </a:r>
              <a:r>
                <a:rPr lang="zh-CN"/>
                <a:t>数量</a:t>
              </a:r>
              <a:r>
                <a:t>输入时</a:t>
              </a:r>
            </a:p>
            <a:p>
              <a:pPr marL="0" marR="0" lvl="0" indent="0" algn="l" defTabSz="914400" rtl="0" eaLnBrk="1" fontAlgn="auto" latinLnBrk="0" hangingPunct="1">
                <a:lnSpc>
                  <a:spcPts val="32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t>基于PointNet或RandLA-Net的框架均能获得更好的分割结果</a:t>
              </a:r>
            </a:p>
          </p:txBody>
        </p:sp>
      </p:grpSp>
      <p:sp>
        <p:nvSpPr>
          <p:cNvPr id="77" name="文本框 76"/>
          <p:cNvSpPr txBox="1"/>
          <p:nvPr/>
        </p:nvSpPr>
        <p:spPr>
          <a:xfrm>
            <a:off x="1748724" y="4640672"/>
            <a:ext cx="1015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5400" b="0" i="0" u="none" strike="noStrike" kern="1200" cap="none" spc="0" normalizeH="0" baseline="0" noProof="0" dirty="0">
                <a:ln>
                  <a:noFill/>
                </a:ln>
                <a:solidFill>
                  <a:srgbClr val="04034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03</a:t>
            </a:r>
            <a:endParaRPr kumimoji="0" lang="zh-CN" altLang="en-US" sz="5400" b="0" i="0" u="none" strike="noStrike" kern="1200" cap="none" spc="0" normalizeH="0" baseline="0" noProof="0" dirty="0">
              <a:ln>
                <a:noFill/>
              </a:ln>
              <a:solidFill>
                <a:srgbClr val="04034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2928637" y="4704162"/>
            <a:ext cx="8883650" cy="9118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数据准备对于处理大规模城市点云非常重要。不同的预处理步骤</a:t>
            </a:r>
          </a:p>
          <a:p>
            <a:pPr marL="0" marR="0" lvl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带来的</a:t>
            </a:r>
            <a:r>
              <a:rPr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性能差距在10%以上</a:t>
            </a:r>
            <a:r>
              <a:rPr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，因此有必要进一步探索更为有效、统一的数据</a:t>
            </a:r>
            <a:r>
              <a:rPr 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预处理</a:t>
            </a:r>
            <a:r>
              <a:rPr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方法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42"/>
          <p:cNvSpPr txBox="1"/>
          <p:nvPr/>
        </p:nvSpPr>
        <p:spPr>
          <a:xfrm>
            <a:off x="1245235" y="325120"/>
            <a:ext cx="4835525" cy="4305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defRPr>
            </a:lvl1pPr>
          </a:lstStyle>
          <a:p>
            <a:r>
              <a:rPr lang="zh-CN" b="0" dirty="0">
                <a:solidFill>
                  <a:srgbClr val="756271"/>
                </a:solidFill>
              </a:rPr>
              <a:t>问题二：颜色</a:t>
            </a:r>
            <a:r>
              <a:rPr lang="zh-CN" altLang="en-US" b="0" dirty="0">
                <a:solidFill>
                  <a:srgbClr val="756271"/>
                </a:solidFill>
              </a:rPr>
              <a:t>信息</a:t>
            </a:r>
          </a:p>
        </p:txBody>
      </p:sp>
      <p:pic>
        <p:nvPicPr>
          <p:cNvPr id="130" name="图片 129"/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9238615" y="2446655"/>
            <a:ext cx="3413760" cy="4340225"/>
          </a:xfrm>
          <a:prstGeom prst="rect">
            <a:avLst/>
          </a:prstGeom>
        </p:spPr>
      </p:pic>
      <p:sp>
        <p:nvSpPr>
          <p:cNvPr id="134" name="文本框 133"/>
          <p:cNvSpPr txBox="1"/>
          <p:nvPr/>
        </p:nvSpPr>
        <p:spPr>
          <a:xfrm>
            <a:off x="920115" y="4062095"/>
            <a:ext cx="8036560" cy="1397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l" defTabSz="914400">
              <a:lnSpc>
                <a:spcPts val="2600"/>
              </a:lnSpc>
              <a:buFont typeface="Wingdings" panose="05000000000000000000" charset="0"/>
              <a:buChar char="n"/>
              <a:defRPr/>
            </a:pPr>
            <a:r>
              <a:rPr dirty="0" err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输入颜色信息时</a:t>
            </a:r>
            <a:endParaRPr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lvl="0" indent="0" algn="l" defTabSz="914400">
              <a:lnSpc>
                <a:spcPts val="2600"/>
              </a:lnSpc>
              <a:buFont typeface="Wingdings" panose="05000000000000000000" pitchFamily="2" charset="2"/>
              <a:buNone/>
              <a:defRPr/>
            </a:pPr>
            <a:r>
              <a:rPr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PointNet/PointNet ++，</a:t>
            </a:r>
            <a:r>
              <a:rPr dirty="0" err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KPConv和RandLA-Net均可实现更高的分割精度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，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lvl="0" defTabSz="914400">
              <a:lnSpc>
                <a:spcPts val="2600"/>
              </a:lnSpc>
              <a:defRPr/>
            </a:pPr>
            <a:r>
              <a:rPr lang="zh-CN" altLang="zh-CN" dirty="0"/>
              <a:t>这是因为如果仅提供</a:t>
            </a:r>
            <a:r>
              <a:rPr lang="en-US" altLang="zh-CN" dirty="0"/>
              <a:t>3D</a:t>
            </a:r>
            <a:r>
              <a:rPr lang="zh-CN" altLang="zh-CN" dirty="0"/>
              <a:t>坐标，许多城市中的语义类别在本质上就无法区分（例如，桥梁，水与地面）。</a:t>
            </a:r>
            <a:endParaRPr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883633" y="5609465"/>
            <a:ext cx="7425815" cy="730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ctr" defTabSz="914400">
              <a:lnSpc>
                <a:spcPts val="2600"/>
              </a:lnSpc>
              <a:buFont typeface="Wingdings" panose="05000000000000000000" charset="0"/>
              <a:buChar char="n"/>
              <a:defRPr/>
            </a:pPr>
            <a:r>
              <a:rPr dirty="0" err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对于SPGraph，由于几何分区性能主要取决于输入点云的几何坐标</a:t>
            </a:r>
            <a:r>
              <a:rPr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，</a:t>
            </a:r>
          </a:p>
          <a:p>
            <a:pPr lvl="0" indent="0" algn="l" defTabSz="914400">
              <a:lnSpc>
                <a:spcPts val="2600"/>
              </a:lnSpc>
              <a:buFont typeface="Wingdings" panose="05000000000000000000" pitchFamily="2" charset="2"/>
              <a:buNone/>
              <a:defRPr/>
            </a:pPr>
            <a:r>
              <a:rPr 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因此</a:t>
            </a:r>
            <a:r>
              <a:rPr dirty="0" err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增加RGB信息并不会对性能有明显的提升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。</a:t>
            </a:r>
            <a:endParaRPr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98195" y="1136650"/>
            <a:ext cx="7409815" cy="2604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5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0"/>
          <p:cNvSpPr>
            <a:spLocks noEditPoints="1"/>
          </p:cNvSpPr>
          <p:nvPr/>
        </p:nvSpPr>
        <p:spPr bwMode="auto">
          <a:xfrm flipH="1">
            <a:off x="5312780" y="1934708"/>
            <a:ext cx="247650" cy="246062"/>
          </a:xfrm>
          <a:custGeom>
            <a:avLst/>
            <a:gdLst>
              <a:gd name="T0" fmla="*/ 173 w 346"/>
              <a:gd name="T1" fmla="*/ 0 h 346"/>
              <a:gd name="T2" fmla="*/ 346 w 346"/>
              <a:gd name="T3" fmla="*/ 173 h 346"/>
              <a:gd name="T4" fmla="*/ 173 w 346"/>
              <a:gd name="T5" fmla="*/ 346 h 346"/>
              <a:gd name="T6" fmla="*/ 0 w 346"/>
              <a:gd name="T7" fmla="*/ 173 h 346"/>
              <a:gd name="T8" fmla="*/ 173 w 346"/>
              <a:gd name="T9" fmla="*/ 0 h 346"/>
              <a:gd name="T10" fmla="*/ 277 w 346"/>
              <a:gd name="T11" fmla="*/ 176 h 346"/>
              <a:gd name="T12" fmla="*/ 204 w 346"/>
              <a:gd name="T13" fmla="*/ 218 h 346"/>
              <a:gd name="T14" fmla="*/ 131 w 346"/>
              <a:gd name="T15" fmla="*/ 260 h 346"/>
              <a:gd name="T16" fmla="*/ 131 w 346"/>
              <a:gd name="T17" fmla="*/ 176 h 346"/>
              <a:gd name="T18" fmla="*/ 131 w 346"/>
              <a:gd name="T19" fmla="*/ 92 h 346"/>
              <a:gd name="T20" fmla="*/ 204 w 346"/>
              <a:gd name="T21" fmla="*/ 134 h 346"/>
              <a:gd name="T22" fmla="*/ 277 w 346"/>
              <a:gd name="T23" fmla="*/ 176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268" y="0"/>
                  <a:pt x="346" y="77"/>
                  <a:pt x="346" y="173"/>
                </a:cubicBezTo>
                <a:cubicBezTo>
                  <a:pt x="346" y="268"/>
                  <a:pt x="268" y="346"/>
                  <a:pt x="173" y="346"/>
                </a:cubicBezTo>
                <a:cubicBezTo>
                  <a:pt x="77" y="346"/>
                  <a:pt x="0" y="268"/>
                  <a:pt x="0" y="173"/>
                </a:cubicBezTo>
                <a:cubicBezTo>
                  <a:pt x="0" y="77"/>
                  <a:pt x="77" y="0"/>
                  <a:pt x="173" y="0"/>
                </a:cubicBezTo>
                <a:close/>
                <a:moveTo>
                  <a:pt x="277" y="176"/>
                </a:moveTo>
                <a:lnTo>
                  <a:pt x="204" y="218"/>
                </a:lnTo>
                <a:lnTo>
                  <a:pt x="131" y="260"/>
                </a:lnTo>
                <a:lnTo>
                  <a:pt x="131" y="176"/>
                </a:lnTo>
                <a:lnTo>
                  <a:pt x="131" y="92"/>
                </a:lnTo>
                <a:lnTo>
                  <a:pt x="204" y="134"/>
                </a:lnTo>
                <a:lnTo>
                  <a:pt x="277" y="176"/>
                </a:lnTo>
                <a:close/>
              </a:path>
            </a:pathLst>
          </a:custGeom>
          <a:solidFill>
            <a:srgbClr val="5051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Freeform 11"/>
          <p:cNvSpPr>
            <a:spLocks noEditPoints="1"/>
          </p:cNvSpPr>
          <p:nvPr/>
        </p:nvSpPr>
        <p:spPr bwMode="auto">
          <a:xfrm flipH="1">
            <a:off x="7125705" y="2831199"/>
            <a:ext cx="247650" cy="246063"/>
          </a:xfrm>
          <a:custGeom>
            <a:avLst/>
            <a:gdLst>
              <a:gd name="T0" fmla="*/ 173 w 346"/>
              <a:gd name="T1" fmla="*/ 0 h 346"/>
              <a:gd name="T2" fmla="*/ 0 w 346"/>
              <a:gd name="T3" fmla="*/ 173 h 346"/>
              <a:gd name="T4" fmla="*/ 173 w 346"/>
              <a:gd name="T5" fmla="*/ 346 h 346"/>
              <a:gd name="T6" fmla="*/ 346 w 346"/>
              <a:gd name="T7" fmla="*/ 173 h 346"/>
              <a:gd name="T8" fmla="*/ 173 w 346"/>
              <a:gd name="T9" fmla="*/ 0 h 346"/>
              <a:gd name="T10" fmla="*/ 69 w 346"/>
              <a:gd name="T11" fmla="*/ 177 h 346"/>
              <a:gd name="T12" fmla="*/ 142 w 346"/>
              <a:gd name="T13" fmla="*/ 219 h 346"/>
              <a:gd name="T14" fmla="*/ 215 w 346"/>
              <a:gd name="T15" fmla="*/ 261 h 346"/>
              <a:gd name="T16" fmla="*/ 215 w 346"/>
              <a:gd name="T17" fmla="*/ 177 h 346"/>
              <a:gd name="T18" fmla="*/ 215 w 346"/>
              <a:gd name="T19" fmla="*/ 93 h 346"/>
              <a:gd name="T20" fmla="*/ 142 w 346"/>
              <a:gd name="T21" fmla="*/ 135 h 346"/>
              <a:gd name="T22" fmla="*/ 69 w 346"/>
              <a:gd name="T23" fmla="*/ 177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78" y="0"/>
                  <a:pt x="0" y="78"/>
                  <a:pt x="0" y="173"/>
                </a:cubicBezTo>
                <a:cubicBezTo>
                  <a:pt x="0" y="269"/>
                  <a:pt x="78" y="346"/>
                  <a:pt x="173" y="346"/>
                </a:cubicBezTo>
                <a:cubicBezTo>
                  <a:pt x="269" y="346"/>
                  <a:pt x="346" y="269"/>
                  <a:pt x="346" y="173"/>
                </a:cubicBezTo>
                <a:cubicBezTo>
                  <a:pt x="346" y="78"/>
                  <a:pt x="269" y="0"/>
                  <a:pt x="173" y="0"/>
                </a:cubicBezTo>
                <a:close/>
                <a:moveTo>
                  <a:pt x="69" y="177"/>
                </a:moveTo>
                <a:lnTo>
                  <a:pt x="142" y="219"/>
                </a:lnTo>
                <a:lnTo>
                  <a:pt x="215" y="261"/>
                </a:lnTo>
                <a:lnTo>
                  <a:pt x="215" y="177"/>
                </a:lnTo>
                <a:lnTo>
                  <a:pt x="215" y="93"/>
                </a:lnTo>
                <a:lnTo>
                  <a:pt x="142" y="135"/>
                </a:lnTo>
                <a:lnTo>
                  <a:pt x="69" y="177"/>
                </a:lnTo>
                <a:close/>
              </a:path>
            </a:pathLst>
          </a:custGeom>
          <a:solidFill>
            <a:srgbClr val="5051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Freeform 12"/>
          <p:cNvSpPr>
            <a:spLocks noEditPoints="1"/>
          </p:cNvSpPr>
          <p:nvPr/>
        </p:nvSpPr>
        <p:spPr bwMode="auto">
          <a:xfrm flipH="1">
            <a:off x="5312780" y="3726031"/>
            <a:ext cx="247650" cy="246062"/>
          </a:xfrm>
          <a:custGeom>
            <a:avLst/>
            <a:gdLst>
              <a:gd name="T0" fmla="*/ 173 w 346"/>
              <a:gd name="T1" fmla="*/ 0 h 346"/>
              <a:gd name="T2" fmla="*/ 346 w 346"/>
              <a:gd name="T3" fmla="*/ 173 h 346"/>
              <a:gd name="T4" fmla="*/ 173 w 346"/>
              <a:gd name="T5" fmla="*/ 346 h 346"/>
              <a:gd name="T6" fmla="*/ 0 w 346"/>
              <a:gd name="T7" fmla="*/ 173 h 346"/>
              <a:gd name="T8" fmla="*/ 173 w 346"/>
              <a:gd name="T9" fmla="*/ 0 h 346"/>
              <a:gd name="T10" fmla="*/ 277 w 346"/>
              <a:gd name="T11" fmla="*/ 176 h 346"/>
              <a:gd name="T12" fmla="*/ 204 w 346"/>
              <a:gd name="T13" fmla="*/ 218 h 346"/>
              <a:gd name="T14" fmla="*/ 131 w 346"/>
              <a:gd name="T15" fmla="*/ 260 h 346"/>
              <a:gd name="T16" fmla="*/ 131 w 346"/>
              <a:gd name="T17" fmla="*/ 176 h 346"/>
              <a:gd name="T18" fmla="*/ 131 w 346"/>
              <a:gd name="T19" fmla="*/ 92 h 346"/>
              <a:gd name="T20" fmla="*/ 204 w 346"/>
              <a:gd name="T21" fmla="*/ 134 h 346"/>
              <a:gd name="T22" fmla="*/ 277 w 346"/>
              <a:gd name="T23" fmla="*/ 176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268" y="0"/>
                  <a:pt x="346" y="77"/>
                  <a:pt x="346" y="173"/>
                </a:cubicBezTo>
                <a:cubicBezTo>
                  <a:pt x="346" y="268"/>
                  <a:pt x="268" y="346"/>
                  <a:pt x="173" y="346"/>
                </a:cubicBezTo>
                <a:cubicBezTo>
                  <a:pt x="77" y="346"/>
                  <a:pt x="0" y="268"/>
                  <a:pt x="0" y="173"/>
                </a:cubicBezTo>
                <a:cubicBezTo>
                  <a:pt x="0" y="77"/>
                  <a:pt x="77" y="0"/>
                  <a:pt x="173" y="0"/>
                </a:cubicBezTo>
                <a:close/>
                <a:moveTo>
                  <a:pt x="277" y="176"/>
                </a:moveTo>
                <a:lnTo>
                  <a:pt x="204" y="218"/>
                </a:lnTo>
                <a:lnTo>
                  <a:pt x="131" y="260"/>
                </a:lnTo>
                <a:lnTo>
                  <a:pt x="131" y="176"/>
                </a:lnTo>
                <a:lnTo>
                  <a:pt x="131" y="92"/>
                </a:lnTo>
                <a:lnTo>
                  <a:pt x="204" y="134"/>
                </a:lnTo>
                <a:lnTo>
                  <a:pt x="277" y="176"/>
                </a:lnTo>
                <a:close/>
              </a:path>
            </a:pathLst>
          </a:custGeom>
          <a:solidFill>
            <a:srgbClr val="5051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Freeform 13"/>
          <p:cNvSpPr>
            <a:spLocks noEditPoints="1"/>
          </p:cNvSpPr>
          <p:nvPr/>
        </p:nvSpPr>
        <p:spPr bwMode="auto">
          <a:xfrm flipH="1">
            <a:off x="7125705" y="4598668"/>
            <a:ext cx="247650" cy="246063"/>
          </a:xfrm>
          <a:custGeom>
            <a:avLst/>
            <a:gdLst>
              <a:gd name="T0" fmla="*/ 173 w 346"/>
              <a:gd name="T1" fmla="*/ 0 h 346"/>
              <a:gd name="T2" fmla="*/ 0 w 346"/>
              <a:gd name="T3" fmla="*/ 173 h 346"/>
              <a:gd name="T4" fmla="*/ 173 w 346"/>
              <a:gd name="T5" fmla="*/ 346 h 346"/>
              <a:gd name="T6" fmla="*/ 346 w 346"/>
              <a:gd name="T7" fmla="*/ 173 h 346"/>
              <a:gd name="T8" fmla="*/ 173 w 346"/>
              <a:gd name="T9" fmla="*/ 0 h 346"/>
              <a:gd name="T10" fmla="*/ 69 w 346"/>
              <a:gd name="T11" fmla="*/ 177 h 346"/>
              <a:gd name="T12" fmla="*/ 142 w 346"/>
              <a:gd name="T13" fmla="*/ 219 h 346"/>
              <a:gd name="T14" fmla="*/ 215 w 346"/>
              <a:gd name="T15" fmla="*/ 261 h 346"/>
              <a:gd name="T16" fmla="*/ 215 w 346"/>
              <a:gd name="T17" fmla="*/ 177 h 346"/>
              <a:gd name="T18" fmla="*/ 215 w 346"/>
              <a:gd name="T19" fmla="*/ 93 h 346"/>
              <a:gd name="T20" fmla="*/ 142 w 346"/>
              <a:gd name="T21" fmla="*/ 135 h 346"/>
              <a:gd name="T22" fmla="*/ 69 w 346"/>
              <a:gd name="T23" fmla="*/ 177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78" y="0"/>
                  <a:pt x="0" y="78"/>
                  <a:pt x="0" y="173"/>
                </a:cubicBezTo>
                <a:cubicBezTo>
                  <a:pt x="0" y="269"/>
                  <a:pt x="78" y="346"/>
                  <a:pt x="173" y="346"/>
                </a:cubicBezTo>
                <a:cubicBezTo>
                  <a:pt x="269" y="346"/>
                  <a:pt x="346" y="269"/>
                  <a:pt x="346" y="173"/>
                </a:cubicBezTo>
                <a:cubicBezTo>
                  <a:pt x="346" y="78"/>
                  <a:pt x="269" y="0"/>
                  <a:pt x="173" y="0"/>
                </a:cubicBezTo>
                <a:close/>
                <a:moveTo>
                  <a:pt x="69" y="177"/>
                </a:moveTo>
                <a:lnTo>
                  <a:pt x="142" y="219"/>
                </a:lnTo>
                <a:lnTo>
                  <a:pt x="215" y="261"/>
                </a:lnTo>
                <a:lnTo>
                  <a:pt x="215" y="177"/>
                </a:lnTo>
                <a:lnTo>
                  <a:pt x="215" y="93"/>
                </a:lnTo>
                <a:lnTo>
                  <a:pt x="142" y="135"/>
                </a:lnTo>
                <a:lnTo>
                  <a:pt x="69" y="177"/>
                </a:lnTo>
                <a:close/>
              </a:path>
            </a:pathLst>
          </a:custGeom>
          <a:solidFill>
            <a:srgbClr val="5051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Freeform 14"/>
          <p:cNvSpPr>
            <a:spLocks noEditPoints="1"/>
          </p:cNvSpPr>
          <p:nvPr/>
        </p:nvSpPr>
        <p:spPr bwMode="auto">
          <a:xfrm flipH="1">
            <a:off x="5312780" y="5631764"/>
            <a:ext cx="247650" cy="246062"/>
          </a:xfrm>
          <a:custGeom>
            <a:avLst/>
            <a:gdLst>
              <a:gd name="T0" fmla="*/ 173 w 346"/>
              <a:gd name="T1" fmla="*/ 0 h 346"/>
              <a:gd name="T2" fmla="*/ 346 w 346"/>
              <a:gd name="T3" fmla="*/ 173 h 346"/>
              <a:gd name="T4" fmla="*/ 173 w 346"/>
              <a:gd name="T5" fmla="*/ 346 h 346"/>
              <a:gd name="T6" fmla="*/ 0 w 346"/>
              <a:gd name="T7" fmla="*/ 173 h 346"/>
              <a:gd name="T8" fmla="*/ 173 w 346"/>
              <a:gd name="T9" fmla="*/ 0 h 346"/>
              <a:gd name="T10" fmla="*/ 277 w 346"/>
              <a:gd name="T11" fmla="*/ 177 h 346"/>
              <a:gd name="T12" fmla="*/ 204 w 346"/>
              <a:gd name="T13" fmla="*/ 219 h 346"/>
              <a:gd name="T14" fmla="*/ 131 w 346"/>
              <a:gd name="T15" fmla="*/ 261 h 346"/>
              <a:gd name="T16" fmla="*/ 131 w 346"/>
              <a:gd name="T17" fmla="*/ 177 h 346"/>
              <a:gd name="T18" fmla="*/ 131 w 346"/>
              <a:gd name="T19" fmla="*/ 93 h 346"/>
              <a:gd name="T20" fmla="*/ 204 w 346"/>
              <a:gd name="T21" fmla="*/ 135 h 346"/>
              <a:gd name="T22" fmla="*/ 277 w 346"/>
              <a:gd name="T23" fmla="*/ 177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46" h="346">
                <a:moveTo>
                  <a:pt x="173" y="0"/>
                </a:moveTo>
                <a:cubicBezTo>
                  <a:pt x="268" y="0"/>
                  <a:pt x="346" y="78"/>
                  <a:pt x="346" y="173"/>
                </a:cubicBezTo>
                <a:cubicBezTo>
                  <a:pt x="346" y="269"/>
                  <a:pt x="268" y="346"/>
                  <a:pt x="173" y="346"/>
                </a:cubicBezTo>
                <a:cubicBezTo>
                  <a:pt x="77" y="346"/>
                  <a:pt x="0" y="269"/>
                  <a:pt x="0" y="173"/>
                </a:cubicBezTo>
                <a:cubicBezTo>
                  <a:pt x="0" y="78"/>
                  <a:pt x="77" y="0"/>
                  <a:pt x="173" y="0"/>
                </a:cubicBezTo>
                <a:close/>
                <a:moveTo>
                  <a:pt x="277" y="177"/>
                </a:moveTo>
                <a:lnTo>
                  <a:pt x="204" y="219"/>
                </a:lnTo>
                <a:lnTo>
                  <a:pt x="131" y="261"/>
                </a:lnTo>
                <a:lnTo>
                  <a:pt x="131" y="177"/>
                </a:lnTo>
                <a:lnTo>
                  <a:pt x="131" y="93"/>
                </a:lnTo>
                <a:lnTo>
                  <a:pt x="204" y="135"/>
                </a:lnTo>
                <a:lnTo>
                  <a:pt x="277" y="177"/>
                </a:lnTo>
                <a:close/>
              </a:path>
            </a:pathLst>
          </a:custGeom>
          <a:solidFill>
            <a:srgbClr val="50515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582655" y="1574345"/>
            <a:ext cx="1066800" cy="1058863"/>
            <a:chOff x="5582655" y="1574345"/>
            <a:chExt cx="1066800" cy="1058863"/>
          </a:xfrm>
        </p:grpSpPr>
        <p:sp>
          <p:nvSpPr>
            <p:cNvPr id="8" name="Oval 5"/>
            <p:cNvSpPr>
              <a:spLocks noChangeArrowheads="1"/>
            </p:cNvSpPr>
            <p:nvPr/>
          </p:nvSpPr>
          <p:spPr bwMode="auto">
            <a:xfrm>
              <a:off x="5582655" y="1574345"/>
              <a:ext cx="1066800" cy="1058863"/>
            </a:xfrm>
            <a:prstGeom prst="ellipse">
              <a:avLst/>
            </a:prstGeom>
            <a:solidFill>
              <a:srgbClr val="5ABB93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spcBef>
                  <a:spcPct val="20000"/>
                </a:spcBef>
                <a:buChar char="•"/>
              </a:pPr>
              <a:endParaRPr lang="zh-CN" altLang="en-US" sz="20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3" name="TextBox 20"/>
            <p:cNvSpPr txBox="1">
              <a:spLocks noChangeArrowheads="1"/>
            </p:cNvSpPr>
            <p:nvPr/>
          </p:nvSpPr>
          <p:spPr bwMode="auto">
            <a:xfrm flipH="1">
              <a:off x="5750930" y="1744262"/>
              <a:ext cx="75565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sz="3600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036680" y="2439087"/>
            <a:ext cx="1066800" cy="1058862"/>
            <a:chOff x="6036680" y="2439087"/>
            <a:chExt cx="1066800" cy="1058862"/>
          </a:xfrm>
        </p:grpSpPr>
        <p:sp>
          <p:nvSpPr>
            <p:cNvPr id="10" name="Oval 6"/>
            <p:cNvSpPr>
              <a:spLocks noChangeArrowheads="1"/>
            </p:cNvSpPr>
            <p:nvPr/>
          </p:nvSpPr>
          <p:spPr bwMode="auto">
            <a:xfrm>
              <a:off x="6036680" y="2439087"/>
              <a:ext cx="1066800" cy="1058862"/>
            </a:xfrm>
            <a:prstGeom prst="ellipse">
              <a:avLst/>
            </a:prstGeom>
            <a:solidFill>
              <a:srgbClr val="756271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spcBef>
                  <a:spcPct val="20000"/>
                </a:spcBef>
                <a:buChar char="•"/>
              </a:pPr>
              <a:endParaRPr lang="zh-CN" altLang="en-US" sz="20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TextBox 21"/>
            <p:cNvSpPr txBox="1">
              <a:spLocks noChangeArrowheads="1"/>
            </p:cNvSpPr>
            <p:nvPr/>
          </p:nvSpPr>
          <p:spPr bwMode="auto">
            <a:xfrm flipH="1">
              <a:off x="6212243" y="2630882"/>
              <a:ext cx="75723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sz="3600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582655" y="3306931"/>
            <a:ext cx="1066800" cy="1058862"/>
            <a:chOff x="5582655" y="3306931"/>
            <a:chExt cx="1066800" cy="1058862"/>
          </a:xfrm>
        </p:grpSpPr>
        <p:sp>
          <p:nvSpPr>
            <p:cNvPr id="15" name="Oval 7"/>
            <p:cNvSpPr>
              <a:spLocks noChangeArrowheads="1"/>
            </p:cNvSpPr>
            <p:nvPr/>
          </p:nvSpPr>
          <p:spPr bwMode="auto">
            <a:xfrm>
              <a:off x="5582655" y="3306931"/>
              <a:ext cx="1066800" cy="1058862"/>
            </a:xfrm>
            <a:prstGeom prst="ellipse">
              <a:avLst/>
            </a:prstGeom>
            <a:solidFill>
              <a:srgbClr val="EF5B43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spcBef>
                  <a:spcPct val="20000"/>
                </a:spcBef>
                <a:buChar char="•"/>
              </a:pPr>
              <a:endParaRPr lang="zh-CN" altLang="en-US" sz="20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TextBox 22"/>
            <p:cNvSpPr txBox="1">
              <a:spLocks noChangeArrowheads="1"/>
            </p:cNvSpPr>
            <p:nvPr/>
          </p:nvSpPr>
          <p:spPr bwMode="auto">
            <a:xfrm flipH="1">
              <a:off x="5734958" y="3507130"/>
              <a:ext cx="75723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sz="3600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036680" y="4192269"/>
            <a:ext cx="1066800" cy="1058863"/>
            <a:chOff x="6036680" y="4192269"/>
            <a:chExt cx="1066800" cy="1058863"/>
          </a:xfrm>
        </p:grpSpPr>
        <p:sp>
          <p:nvSpPr>
            <p:cNvPr id="16" name="Oval 8"/>
            <p:cNvSpPr>
              <a:spLocks noChangeArrowheads="1"/>
            </p:cNvSpPr>
            <p:nvPr/>
          </p:nvSpPr>
          <p:spPr bwMode="auto">
            <a:xfrm>
              <a:off x="6036680" y="4192269"/>
              <a:ext cx="1066800" cy="1058863"/>
            </a:xfrm>
            <a:prstGeom prst="ellipse">
              <a:avLst/>
            </a:prstGeom>
            <a:solidFill>
              <a:srgbClr val="F2B973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spcBef>
                  <a:spcPct val="20000"/>
                </a:spcBef>
                <a:buChar char="•"/>
              </a:pPr>
              <a:endParaRPr lang="zh-CN" altLang="en-US" sz="20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TextBox 23"/>
            <p:cNvSpPr txBox="1">
              <a:spLocks noChangeArrowheads="1"/>
            </p:cNvSpPr>
            <p:nvPr/>
          </p:nvSpPr>
          <p:spPr bwMode="auto">
            <a:xfrm flipH="1">
              <a:off x="6183041" y="4409671"/>
              <a:ext cx="75723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sz="3600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82655" y="5090426"/>
            <a:ext cx="1066800" cy="1058863"/>
            <a:chOff x="5582655" y="5090426"/>
            <a:chExt cx="1066800" cy="1058863"/>
          </a:xfrm>
        </p:grpSpPr>
        <p:sp>
          <p:nvSpPr>
            <p:cNvPr id="17" name="Oval 9"/>
            <p:cNvSpPr>
              <a:spLocks noChangeArrowheads="1"/>
            </p:cNvSpPr>
            <p:nvPr/>
          </p:nvSpPr>
          <p:spPr bwMode="auto">
            <a:xfrm>
              <a:off x="5582655" y="5090426"/>
              <a:ext cx="1066800" cy="1058863"/>
            </a:xfrm>
            <a:prstGeom prst="ellipse">
              <a:avLst/>
            </a:prstGeom>
            <a:solidFill>
              <a:srgbClr val="858976"/>
            </a:solidFill>
            <a:ln w="38100" cap="flat">
              <a:solidFill>
                <a:schemeClr val="bg2"/>
              </a:solidFill>
              <a:prstDash val="solid"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spcBef>
                  <a:spcPct val="20000"/>
                </a:spcBef>
                <a:buChar char="•"/>
              </a:pPr>
              <a:endParaRPr lang="zh-CN" altLang="en-US" sz="20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" name="TextBox 24"/>
            <p:cNvSpPr txBox="1">
              <a:spLocks noChangeArrowheads="1"/>
            </p:cNvSpPr>
            <p:nvPr/>
          </p:nvSpPr>
          <p:spPr bwMode="auto">
            <a:xfrm flipH="1">
              <a:off x="5721511" y="5313625"/>
              <a:ext cx="75723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sz="3600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05</a:t>
              </a:r>
            </a:p>
          </p:txBody>
        </p:sp>
      </p:grpSp>
      <p:sp>
        <p:nvSpPr>
          <p:cNvPr id="34" name="矩形 3"/>
          <p:cNvSpPr>
            <a:spLocks noChangeArrowheads="1"/>
          </p:cNvSpPr>
          <p:nvPr/>
        </p:nvSpPr>
        <p:spPr bwMode="auto">
          <a:xfrm>
            <a:off x="1946910" y="1678305"/>
            <a:ext cx="3239135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Cross Entropy Loss(CE) 交叉熵损失</a:t>
            </a:r>
          </a:p>
        </p:txBody>
      </p:sp>
      <p:sp>
        <p:nvSpPr>
          <p:cNvPr id="35" name="矩形 33"/>
          <p:cNvSpPr>
            <a:spLocks noChangeArrowheads="1"/>
          </p:cNvSpPr>
          <p:nvPr/>
        </p:nvSpPr>
        <p:spPr bwMode="auto">
          <a:xfrm>
            <a:off x="7424420" y="2526665"/>
            <a:ext cx="429895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weighted corss entropy（WCE）</a:t>
            </a:r>
          </a:p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加权交叉熵损失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6" name="矩形 34"/>
          <p:cNvSpPr>
            <a:spLocks noChangeArrowheads="1"/>
          </p:cNvSpPr>
          <p:nvPr/>
        </p:nvSpPr>
        <p:spPr bwMode="auto">
          <a:xfrm>
            <a:off x="1946910" y="3541395"/>
            <a:ext cx="323913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WCE+sqrt</a:t>
            </a:r>
          </a:p>
        </p:txBody>
      </p:sp>
      <p:sp>
        <p:nvSpPr>
          <p:cNvPr id="37" name="矩形 35"/>
          <p:cNvSpPr>
            <a:spLocks noChangeArrowheads="1"/>
          </p:cNvSpPr>
          <p:nvPr/>
        </p:nvSpPr>
        <p:spPr bwMode="auto">
          <a:xfrm>
            <a:off x="7450455" y="4533265"/>
            <a:ext cx="427291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Focal loss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8" name="矩形 36"/>
          <p:cNvSpPr>
            <a:spLocks noChangeArrowheads="1"/>
          </p:cNvSpPr>
          <p:nvPr/>
        </p:nvSpPr>
        <p:spPr bwMode="auto">
          <a:xfrm>
            <a:off x="1310005" y="5555615"/>
            <a:ext cx="3745230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balanced corss entrop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(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BCE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均衡交叉熵损失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</a:t>
            </a:r>
          </a:p>
        </p:txBody>
      </p:sp>
      <p:sp>
        <p:nvSpPr>
          <p:cNvPr id="39" name="TextBox 42"/>
          <p:cNvSpPr txBox="1"/>
          <p:nvPr/>
        </p:nvSpPr>
        <p:spPr>
          <a:xfrm>
            <a:off x="1452245" y="330835"/>
            <a:ext cx="5517515" cy="4305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defRPr>
            </a:lvl1pPr>
          </a:lstStyle>
          <a:p>
            <a:r>
              <a:rPr lang="zh-CN" b="0" dirty="0">
                <a:solidFill>
                  <a:srgbClr val="756271"/>
                </a:solidFill>
                <a:sym typeface="+mn-ea"/>
              </a:rPr>
              <a:t>问题三：缓解类别不平衡</a:t>
            </a:r>
            <a:endParaRPr lang="zh-CN" b="0" dirty="0">
              <a:solidFill>
                <a:srgbClr val="75627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9" grpId="0" bldLvl="0" animBg="1"/>
      <p:bldP spid="20" grpId="0" bldLvl="0" animBg="1"/>
      <p:bldP spid="21" grpId="0" bldLvl="0" animBg="1"/>
      <p:bldP spid="22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42"/>
          <p:cNvSpPr txBox="1"/>
          <p:nvPr/>
        </p:nvSpPr>
        <p:spPr>
          <a:xfrm>
            <a:off x="1218565" y="344170"/>
            <a:ext cx="4894580" cy="4305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defRPr>
            </a:lvl1pPr>
          </a:lstStyle>
          <a:p>
            <a:r>
              <a:rPr lang="zh-CN" b="0" dirty="0">
                <a:solidFill>
                  <a:srgbClr val="756271"/>
                </a:solidFill>
              </a:rPr>
              <a:t>损失函数</a:t>
            </a:r>
          </a:p>
        </p:txBody>
      </p:sp>
      <p:sp>
        <p:nvSpPr>
          <p:cNvPr id="5" name="圆角右箭头 61"/>
          <p:cNvSpPr/>
          <p:nvPr/>
        </p:nvSpPr>
        <p:spPr>
          <a:xfrm>
            <a:off x="6506813" y="4075034"/>
            <a:ext cx="1360585" cy="252388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rgbClr val="F2B973"/>
          </a:solidFill>
          <a:ln w="28575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200000"/>
              </a:lnSpc>
              <a:spcBef>
                <a:spcPct val="20000"/>
              </a:spcBef>
            </a:pPr>
            <a:endParaRPr lang="zh-CN" altLang="en-US" sz="20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圆角右箭头 83"/>
          <p:cNvSpPr/>
          <p:nvPr/>
        </p:nvSpPr>
        <p:spPr>
          <a:xfrm flipH="1">
            <a:off x="4181583" y="4075034"/>
            <a:ext cx="1360585" cy="2523884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75000"/>
            </a:avLst>
          </a:prstGeom>
          <a:solidFill>
            <a:srgbClr val="5ABB93"/>
          </a:solidFill>
          <a:ln w="28575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200000"/>
              </a:lnSpc>
              <a:spcBef>
                <a:spcPct val="20000"/>
              </a:spcBef>
            </a:pPr>
            <a:endParaRPr lang="zh-CN" altLang="en-US" sz="20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上箭头 45"/>
          <p:cNvSpPr/>
          <p:nvPr/>
        </p:nvSpPr>
        <p:spPr>
          <a:xfrm>
            <a:off x="5678170" y="3029585"/>
            <a:ext cx="694055" cy="3569335"/>
          </a:xfrm>
          <a:prstGeom prst="upArrow">
            <a:avLst/>
          </a:prstGeom>
          <a:solidFill>
            <a:srgbClr val="EF5B43"/>
          </a:solidFill>
          <a:ln w="28575" cap="flat">
            <a:solidFill>
              <a:schemeClr val="bg2"/>
            </a:solidFill>
            <a:prstDash val="solid"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pPr algn="ctr">
              <a:lnSpc>
                <a:spcPct val="200000"/>
              </a:lnSpc>
              <a:spcBef>
                <a:spcPct val="20000"/>
              </a:spcBef>
            </a:pPr>
            <a:endParaRPr lang="zh-CN" altLang="en-US" sz="20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9" name="TextBox 9"/>
          <p:cNvSpPr txBox="1"/>
          <p:nvPr/>
        </p:nvSpPr>
        <p:spPr>
          <a:xfrm>
            <a:off x="1218565" y="2870835"/>
            <a:ext cx="23501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defRPr sz="1200">
                <a:solidFill>
                  <a:srgbClr val="232B36"/>
                </a:solidFill>
                <a:latin typeface="Arial Rounded MT Bold" panose="020F0704030504030204" pitchFamily="34" charset="0"/>
              </a:defRPr>
            </a:lvl1pPr>
          </a:lstStyle>
          <a:p>
            <a:pPr algn="r"/>
            <a:r>
              <a:rPr lang="en-US" altLang="zh-CN" sz="1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Cross Entropy Loss</a:t>
            </a:r>
            <a:endParaRPr lang="en-US" altLang="zh-CN" sz="18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296410" y="624083"/>
            <a:ext cx="3598545" cy="2127250"/>
            <a:chOff x="4246245" y="1213363"/>
            <a:chExt cx="3598545" cy="2127250"/>
          </a:xfrm>
        </p:grpSpPr>
        <p:sp>
          <p:nvSpPr>
            <p:cNvPr id="35" name="TextBox 9"/>
            <p:cNvSpPr txBox="1"/>
            <p:nvPr/>
          </p:nvSpPr>
          <p:spPr>
            <a:xfrm>
              <a:off x="4246245" y="1213363"/>
              <a:ext cx="3598545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r">
                <a:defRPr sz="1200">
                  <a:solidFill>
                    <a:srgbClr val="232B36"/>
                  </a:solidFill>
                  <a:latin typeface="Arial Rounded MT Bold" panose="020F0704030504030204" pitchFamily="34" charset="0"/>
                </a:defRPr>
              </a:lvl1pPr>
            </a:lstStyle>
            <a:p>
              <a:pPr algn="r"/>
              <a:r>
                <a: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weighted corss entropy</a:t>
              </a:r>
              <a:r>
                <a:rPr lang="en-US" altLang="zh-CN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(WCE)</a:t>
              </a:r>
            </a:p>
          </p:txBody>
        </p:sp>
        <p:sp>
          <p:nvSpPr>
            <p:cNvPr id="36" name="TextBox 10"/>
            <p:cNvSpPr txBox="1"/>
            <p:nvPr/>
          </p:nvSpPr>
          <p:spPr>
            <a:xfrm>
              <a:off x="4488180" y="2172213"/>
              <a:ext cx="3302635" cy="1168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Wingdings" panose="05000000000000000000" charset="0"/>
                <a:buChar char="n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所有的</a:t>
              </a:r>
              <a:r>
                <a:rPr lang="zh-CN" altLang="en-US" sz="14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正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样本都</a:t>
              </a:r>
              <a:r>
                <a:rPr lang="zh-CN" altLang="en-US" sz="14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乘以一个系数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以进行加权。常用于类别不平衡问题中。</a:t>
              </a:r>
            </a:p>
            <a:p>
              <a:pPr marL="285750" indent="-285750" algn="ctr">
                <a:buFont typeface="Wingdings" panose="05000000000000000000" charset="0"/>
                <a:buChar char="n"/>
              </a:pP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285750" indent="-285750" algn="ctr">
                <a:buFont typeface="Wingdings" panose="05000000000000000000" charset="0"/>
                <a:buChar char="n"/>
              </a:pPr>
              <a:r>
                <a:rPr lang="zh-CN" altLang="en-US" sz="1400" dirty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BCE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和WCE类似，唯一的不同之处在于对</a:t>
              </a:r>
              <a:r>
                <a:rPr lang="zh-CN" altLang="en-US" sz="1400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负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样本进行了加权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252129" y="2870677"/>
            <a:ext cx="2161186" cy="2411784"/>
            <a:chOff x="8409609" y="4067652"/>
            <a:chExt cx="2161186" cy="2411784"/>
          </a:xfrm>
        </p:grpSpPr>
        <p:sp>
          <p:nvSpPr>
            <p:cNvPr id="41" name="TextBox 9"/>
            <p:cNvSpPr txBox="1"/>
            <p:nvPr/>
          </p:nvSpPr>
          <p:spPr>
            <a:xfrm>
              <a:off x="8918602" y="4067652"/>
              <a:ext cx="129159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 algn="r">
                <a:defRPr sz="1200">
                  <a:solidFill>
                    <a:srgbClr val="232B36"/>
                  </a:solidFill>
                  <a:latin typeface="Arial Rounded MT Bold" panose="020F0704030504030204" pitchFamily="34" charset="0"/>
                </a:defRPr>
              </a:lvl1pPr>
            </a:lstStyle>
            <a:p>
              <a:pPr algn="r"/>
              <a:r>
                <a: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Focal loss</a:t>
              </a:r>
            </a:p>
          </p:txBody>
        </p:sp>
        <p:sp>
          <p:nvSpPr>
            <p:cNvPr id="42" name="TextBox 10"/>
            <p:cNvSpPr txBox="1"/>
            <p:nvPr/>
          </p:nvSpPr>
          <p:spPr>
            <a:xfrm>
              <a:off x="8409609" y="5095771"/>
              <a:ext cx="2161186" cy="1383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ctr">
                <a:buFont typeface="Wingdings" panose="05000000000000000000" charset="0"/>
                <a:buChar char="n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解决容易识别的样本数目和难识别的样本数目不均衡的问题。</a:t>
              </a:r>
            </a:p>
            <a:p>
              <a:pPr algn="ctr"/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Arial" panose="020B0604020202020204" pitchFamily="34" charset="0"/>
              </a:endParaRPr>
            </a:p>
            <a:p>
              <a:pPr marL="285750" indent="-285750" algn="ctr">
                <a:buFont typeface="Wingdings" panose="05000000000000000000" charset="0"/>
                <a:buChar char="n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使用(1−p)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^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Arial" panose="020B0604020202020204" pitchFamily="34" charset="0"/>
                </a:rPr>
                <a:t>γ作为其识别难易程度的指标。</a:t>
              </a:r>
            </a:p>
          </p:txBody>
        </p:sp>
      </p:grpSp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" y="3317875"/>
            <a:ext cx="3190240" cy="842010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6180" y="951230"/>
            <a:ext cx="4926965" cy="668655"/>
          </a:xfrm>
          <a:prstGeom prst="rect">
            <a:avLst/>
          </a:pr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5"/>
          <a:srcRect r="2172" b="8997"/>
          <a:stretch>
            <a:fillRect/>
          </a:stretch>
        </p:blipFill>
        <p:spPr>
          <a:xfrm>
            <a:off x="6761480" y="3317875"/>
            <a:ext cx="5430520" cy="527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7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42"/>
          <p:cNvSpPr txBox="1"/>
          <p:nvPr/>
        </p:nvSpPr>
        <p:spPr>
          <a:xfrm>
            <a:off x="1245235" y="325120"/>
            <a:ext cx="4835525" cy="4305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defRPr>
            </a:lvl1pPr>
          </a:lstStyle>
          <a:p>
            <a:r>
              <a:rPr lang="zh-CN" altLang="zh-CN" b="0" dirty="0">
                <a:solidFill>
                  <a:srgbClr val="756271"/>
                </a:solidFill>
                <a:sym typeface="+mn-ea"/>
              </a:rPr>
              <a:t>问题三：缓解类别不平衡</a:t>
            </a:r>
            <a:endParaRPr lang="zh-CN" altLang="zh-CN" b="0" dirty="0">
              <a:solidFill>
                <a:srgbClr val="756271"/>
              </a:solidFill>
            </a:endParaRPr>
          </a:p>
        </p:txBody>
      </p:sp>
      <p:pic>
        <p:nvPicPr>
          <p:cNvPr id="130" name="图片 129"/>
          <p:cNvPicPr>
            <a:picLocks noChangeAspect="1"/>
          </p:cNvPicPr>
          <p:nvPr/>
        </p:nvPicPr>
        <p:blipFill rotWithShape="1">
          <a:blip r:embed="rId3" cstate="screen">
            <a:clrChange>
              <a:clrFrom>
                <a:srgbClr val="DADADA"/>
              </a:clrFrom>
              <a:clrTo>
                <a:srgbClr val="DADADA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9238615" y="2446655"/>
            <a:ext cx="3413760" cy="4340225"/>
          </a:xfrm>
          <a:prstGeom prst="rect">
            <a:avLst/>
          </a:prstGeom>
        </p:spPr>
      </p:pic>
      <p:sp>
        <p:nvSpPr>
          <p:cNvPr id="134" name="文本框 133"/>
          <p:cNvSpPr txBox="1"/>
          <p:nvPr/>
        </p:nvSpPr>
        <p:spPr>
          <a:xfrm>
            <a:off x="883633" y="4726998"/>
            <a:ext cx="8036560" cy="1064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defTabSz="914400">
              <a:lnSpc>
                <a:spcPts val="2600"/>
              </a:lnSpc>
              <a:buFont typeface="Wingdings" panose="05000000000000000000" charset="0"/>
              <a:buChar char="n"/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以</a:t>
            </a:r>
            <a:r>
              <a:rPr lang="en-US" altLang="zh-CN" dirty="0" err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PointNet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和</a:t>
            </a:r>
            <a:r>
              <a:rPr lang="en-US" altLang="zh-CN" dirty="0" err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RandLA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-Net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为基准</a:t>
            </a:r>
            <a:endParaRPr lang="en-US" altLang="zh-CN" dirty="0">
              <a:solidFill>
                <a:prstClr val="black">
                  <a:lumMod val="85000"/>
                  <a:lumOff val="15000"/>
                </a:prst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lvl="0" defTabSz="914400">
              <a:lnSpc>
                <a:spcPts val="2600"/>
              </a:lnSpc>
              <a:defRPr/>
            </a:pP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评估了五个现成的损失函数的有效性，可以发现，使用更加有针对性的损失函数确实可以提高分割性能，</a:t>
            </a:r>
            <a:r>
              <a:rPr lang="en-US" altLang="zh-CN" dirty="0" err="1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mIOU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分数最高可提升</a:t>
            </a:r>
            <a:r>
              <a:rPr lang="en-US" altLang="zh-CN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5</a:t>
            </a:r>
            <a:r>
              <a:rPr lang="zh-CN" altLang="en-US" dirty="0">
                <a:solidFill>
                  <a:prstClr val="black">
                    <a:lumMod val="85000"/>
                    <a:lumOff val="15000"/>
                  </a:prst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％。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F7611BC-19B3-41B1-B453-D720E9FB804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33" y="1338070"/>
            <a:ext cx="8073042" cy="28065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743994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100008" y="1917963"/>
            <a:ext cx="10287153" cy="1179322"/>
            <a:chOff x="3750254" y="1844858"/>
            <a:chExt cx="7852672" cy="801314"/>
          </a:xfrm>
        </p:grpSpPr>
        <p:sp>
          <p:nvSpPr>
            <p:cNvPr id="8" name="矩形 7"/>
            <p:cNvSpPr/>
            <p:nvPr/>
          </p:nvSpPr>
          <p:spPr bwMode="auto">
            <a:xfrm>
              <a:off x="3750254" y="1844858"/>
              <a:ext cx="7852672" cy="801314"/>
            </a:xfrm>
            <a:prstGeom prst="rect">
              <a:avLst/>
            </a:prstGeom>
            <a:solidFill>
              <a:srgbClr val="EBEAE2"/>
            </a:solidFill>
            <a:ln w="9525" cap="flat" cmpd="sng" algn="ctr">
              <a:solidFill>
                <a:srgbClr val="5ABB9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TextBox 19"/>
            <p:cNvSpPr txBox="1"/>
            <p:nvPr/>
          </p:nvSpPr>
          <p:spPr>
            <a:xfrm>
              <a:off x="4186361" y="1906872"/>
              <a:ext cx="710279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当将训练后的模型直接应用于未曾见过的城市场景时，所有基线的分割性能都会大大下降。大多数方法的</a:t>
              </a:r>
              <a:r>
                <a:rPr lang="en-US" altLang="zh-CN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mIoU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得分差距高达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20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％。其中，地面和建筑等主要类别的性能下降并不严重，而铁路，街道和水等类别的下降非常明显。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100008" y="3558874"/>
            <a:ext cx="2788945" cy="801314"/>
            <a:chOff x="1315773" y="2934407"/>
            <a:chExt cx="2788945" cy="801314"/>
          </a:xfrm>
        </p:grpSpPr>
        <p:sp>
          <p:nvSpPr>
            <p:cNvPr id="17" name="右箭头 10"/>
            <p:cNvSpPr/>
            <p:nvPr/>
          </p:nvSpPr>
          <p:spPr bwMode="auto">
            <a:xfrm>
              <a:off x="3528654" y="3135776"/>
              <a:ext cx="576064" cy="461820"/>
            </a:xfrm>
            <a:prstGeom prst="rightArrow">
              <a:avLst/>
            </a:prstGeom>
            <a:solidFill>
              <a:srgbClr val="75627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1315773" y="2934407"/>
              <a:ext cx="2481545" cy="801314"/>
            </a:xfrm>
            <a:prstGeom prst="rect">
              <a:avLst/>
            </a:prstGeom>
            <a:solidFill>
              <a:srgbClr val="756271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" name="TextBox 20"/>
            <p:cNvSpPr txBox="1"/>
            <p:nvPr/>
          </p:nvSpPr>
          <p:spPr>
            <a:xfrm>
              <a:off x="1420711" y="3144256"/>
              <a:ext cx="236247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chemeClr val="accent3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2000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结论</a:t>
              </a:r>
              <a:r>
                <a:rPr lang="en-US" altLang="zh-CN" sz="2000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534489" y="3558874"/>
            <a:ext cx="7852672" cy="801314"/>
            <a:chOff x="3750254" y="2934407"/>
            <a:chExt cx="7852672" cy="801314"/>
          </a:xfrm>
        </p:grpSpPr>
        <p:sp>
          <p:nvSpPr>
            <p:cNvPr id="16" name="矩形 15"/>
            <p:cNvSpPr/>
            <p:nvPr/>
          </p:nvSpPr>
          <p:spPr bwMode="auto">
            <a:xfrm>
              <a:off x="3750254" y="2934407"/>
              <a:ext cx="7852672" cy="801314"/>
            </a:xfrm>
            <a:prstGeom prst="rect">
              <a:avLst/>
            </a:prstGeom>
            <a:noFill/>
            <a:ln w="9525" cap="flat" cmpd="sng" algn="ctr">
              <a:solidFill>
                <a:srgbClr val="75627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9" name="TextBox 21"/>
            <p:cNvSpPr txBox="1"/>
            <p:nvPr/>
          </p:nvSpPr>
          <p:spPr>
            <a:xfrm>
              <a:off x="4186361" y="2981120"/>
              <a:ext cx="7200800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不均衡的语义类别分布可能是阻碍模型泛化能力的关键因素，因为模型倾向于拟合主要类别，而无法很好地学习到次要类别的鲁棒性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100008" y="4818937"/>
            <a:ext cx="2788945" cy="801314"/>
            <a:chOff x="1315773" y="4029370"/>
            <a:chExt cx="2788945" cy="801314"/>
          </a:xfrm>
        </p:grpSpPr>
        <p:sp>
          <p:nvSpPr>
            <p:cNvPr id="20" name="右箭头 13"/>
            <p:cNvSpPr/>
            <p:nvPr/>
          </p:nvSpPr>
          <p:spPr bwMode="auto">
            <a:xfrm>
              <a:off x="3528654" y="4230739"/>
              <a:ext cx="576064" cy="461820"/>
            </a:xfrm>
            <a:prstGeom prst="rightArrow">
              <a:avLst/>
            </a:prstGeom>
            <a:solidFill>
              <a:srgbClr val="EF5B4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1315773" y="4029370"/>
              <a:ext cx="2481545" cy="801314"/>
            </a:xfrm>
            <a:prstGeom prst="rect">
              <a:avLst/>
            </a:prstGeom>
            <a:solidFill>
              <a:srgbClr val="EF5B43"/>
            </a:solidFill>
            <a:ln w="9525" cap="flat" cmpd="sng" algn="ctr">
              <a:solidFill>
                <a:schemeClr val="bg2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TextBox 22"/>
            <p:cNvSpPr txBox="1"/>
            <p:nvPr/>
          </p:nvSpPr>
          <p:spPr>
            <a:xfrm>
              <a:off x="1420711" y="4230739"/>
              <a:ext cx="2362472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chemeClr val="accent3"/>
                  </a:solidFill>
                  <a:latin typeface="+mj-ea"/>
                  <a:ea typeface="+mj-ea"/>
                </a:defRPr>
              </a:lvl1pPr>
            </a:lstStyle>
            <a:p>
              <a:r>
                <a:rPr lang="zh-CN" altLang="en-US" sz="2000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结论</a:t>
              </a:r>
              <a:r>
                <a:rPr lang="en-US" altLang="zh-CN" sz="2000" dirty="0">
                  <a:solidFill>
                    <a:schemeClr val="bg2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534489" y="4818937"/>
            <a:ext cx="7852672" cy="801314"/>
            <a:chOff x="3750254" y="4029370"/>
            <a:chExt cx="7852672" cy="801314"/>
          </a:xfrm>
        </p:grpSpPr>
        <p:sp>
          <p:nvSpPr>
            <p:cNvPr id="19" name="矩形 18"/>
            <p:cNvSpPr/>
            <p:nvPr/>
          </p:nvSpPr>
          <p:spPr bwMode="auto">
            <a:xfrm>
              <a:off x="3750254" y="4029370"/>
              <a:ext cx="7852672" cy="801314"/>
            </a:xfrm>
            <a:prstGeom prst="rect">
              <a:avLst/>
            </a:prstGeom>
            <a:noFill/>
            <a:ln w="9525" cap="flat" cmpd="sng" algn="ctr">
              <a:solidFill>
                <a:srgbClr val="EF5B43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TextBox 23"/>
            <p:cNvSpPr txBox="1"/>
            <p:nvPr/>
          </p:nvSpPr>
          <p:spPr>
            <a:xfrm>
              <a:off x="4186361" y="4250708"/>
              <a:ext cx="7200800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很难将某些城市类别的形态变化从一个数据集推广到另一个数据集</a:t>
              </a:r>
            </a:p>
          </p:txBody>
        </p:sp>
      </p:grpSp>
      <p:sp>
        <p:nvSpPr>
          <p:cNvPr id="34" name="TextBox 42"/>
          <p:cNvSpPr txBox="1"/>
          <p:nvPr/>
        </p:nvSpPr>
        <p:spPr>
          <a:xfrm>
            <a:off x="1315664" y="292778"/>
            <a:ext cx="3649369" cy="4305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numCol="1" anchor="t" anchorCtr="0" compatLnSpc="1">
            <a:spAutoFit/>
          </a:bodyPr>
          <a:lstStyle>
            <a:defPPr>
              <a:defRPr lang="zh-CN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defRPr kumimoji="0" sz="2800" b="1" i="0" u="none" strike="noStrike" cap="none" normalizeH="0" baseline="0">
                <a:ln>
                  <a:noFill/>
                </a:ln>
                <a:effectLst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</a:defRPr>
            </a:lvl1pPr>
          </a:lstStyle>
          <a:p>
            <a:r>
              <a:rPr lang="zh-CN" b="0" dirty="0">
                <a:solidFill>
                  <a:srgbClr val="756271"/>
                </a:solidFill>
                <a:sym typeface="+mn-ea"/>
              </a:rPr>
              <a:t>问题四：跨城市泛化</a:t>
            </a:r>
            <a:endParaRPr lang="zh-CN" altLang="en-US" b="0" dirty="0">
              <a:solidFill>
                <a:srgbClr val="75627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746363" y="2175124"/>
            <a:ext cx="469872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8800" b="1" dirty="0"/>
              <a:t>谢谢观看</a:t>
            </a:r>
            <a:endParaRPr lang="en-US" altLang="zh-CN" sz="88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432857"/>
            <a:ext cx="3602146" cy="665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charset="-122"/>
              </a:rPr>
              <a:t>PART ONE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705100" y="2373022"/>
            <a:ext cx="6800850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panose="020B0503020204020204" charset="-122"/>
              </a:rPr>
              <a:t>传统</a:t>
            </a:r>
            <a:r>
              <a:rPr lang="en-US" altLang="zh-CN" sz="6000" dirty="0">
                <a:latin typeface="+mj-lt"/>
                <a:ea typeface="微软雅黑" panose="020B0503020204020204" charset="-122"/>
              </a:rPr>
              <a:t>SFM+MVS</a:t>
            </a:r>
            <a:r>
              <a:rPr lang="zh-CN" altLang="en-US" sz="6000" dirty="0">
                <a:latin typeface="+mj-lt"/>
                <a:ea typeface="微软雅黑" panose="020B0503020204020204" charset="-122"/>
              </a:rPr>
              <a:t>算法</a:t>
            </a:r>
          </a:p>
        </p:txBody>
      </p:sp>
      <p:sp>
        <p:nvSpPr>
          <p:cNvPr id="106" name="矩形 105"/>
          <p:cNvSpPr/>
          <p:nvPr/>
        </p:nvSpPr>
        <p:spPr>
          <a:xfrm>
            <a:off x="4867275" y="4251325"/>
            <a:ext cx="2457450" cy="1390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167765" y="123190"/>
            <a:ext cx="2921000" cy="6331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rPr>
              <a:t>SFM</a:t>
            </a:r>
            <a:r>
              <a:rPr lang="zh-CN" altLang="en-US" sz="32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rPr>
              <a:t>算法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424303" y="970465"/>
            <a:ext cx="80130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i="0" dirty="0">
                <a:solidFill>
                  <a:srgbClr val="222222"/>
                </a:solidFill>
                <a:effectLst/>
                <a:latin typeface="-apple-system"/>
              </a:rPr>
              <a:t>Structure from motion(SFM)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latin typeface="-apple-system"/>
              </a:rPr>
              <a:t>：</a:t>
            </a:r>
            <a:endParaRPr lang="en-US" altLang="zh-CN" sz="2400" b="0" i="0" dirty="0">
              <a:solidFill>
                <a:srgbClr val="222222"/>
              </a:solidFill>
              <a:effectLst/>
              <a:latin typeface="-apple-system"/>
            </a:endParaRPr>
          </a:p>
          <a:p>
            <a:r>
              <a:rPr lang="zh-CN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apple-system"/>
              </a:rPr>
              <a:t>是由多幅二维图像序列</a:t>
            </a:r>
            <a:r>
              <a:rPr lang="en-US" altLang="zh-CN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apple-system"/>
              </a:rPr>
              <a:t>(2D image sequences)</a:t>
            </a:r>
            <a:r>
              <a:rPr lang="zh-CN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apple-system"/>
              </a:rPr>
              <a:t>估计三维结构</a:t>
            </a:r>
            <a:r>
              <a:rPr lang="en-US" altLang="zh-CN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apple-system"/>
              </a:rPr>
              <a:t>(3D model)</a:t>
            </a:r>
            <a:r>
              <a:rPr lang="zh-CN" alt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-apple-system"/>
              </a:rPr>
              <a:t>的技术。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1424304" y="2150475"/>
            <a:ext cx="8013065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5EA080-E7B1-4D57-B8CA-82C43C8A9413}"/>
              </a:ext>
            </a:extLst>
          </p:cNvPr>
          <p:cNvSpPr txBox="1"/>
          <p:nvPr/>
        </p:nvSpPr>
        <p:spPr>
          <a:xfrm>
            <a:off x="2382835" y="238488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4D4D4D"/>
                </a:solidFill>
                <a:latin typeface="-apple-system"/>
              </a:rPr>
              <a:t>SF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M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： </a:t>
            </a: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经典开源软件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bundler, Visual SFM, Open MVG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</a:t>
            </a:r>
            <a:br>
              <a:rPr lang="zh-CN" altLang="en-US" dirty="0"/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input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： 一组图片</a:t>
            </a:r>
            <a:br>
              <a:rPr lang="zh-CN" altLang="en-US" dirty="0"/>
            </a:b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output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： 场景粗糙的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3D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形状（稀疏重建）， 还有每张图片对应的相机参数。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BBF2209-741C-496C-8116-37253A48C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164" y="3743418"/>
            <a:ext cx="7601341" cy="2889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167765" y="123190"/>
            <a:ext cx="2921000" cy="6331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sym typeface="FZHei-B01S" panose="02010601030101010101" pitchFamily="2" charset="-122"/>
              </a:rPr>
              <a:t>特征点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1424302" y="1104972"/>
            <a:ext cx="84340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0" i="0" dirty="0">
                <a:solidFill>
                  <a:srgbClr val="222222"/>
                </a:solidFill>
                <a:effectLst/>
                <a:latin typeface="-apple-system"/>
              </a:rPr>
              <a:t>SIFI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latin typeface="-apple-system"/>
              </a:rPr>
              <a:t>（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latin typeface="-apple-system"/>
              </a:rPr>
              <a:t>Scale Invariant Feature Transform</a:t>
            </a:r>
            <a:r>
              <a:rPr lang="zh-CN" altLang="en-US" sz="2400" b="0" i="0" dirty="0">
                <a:solidFill>
                  <a:srgbClr val="222222"/>
                </a:solidFill>
                <a:effectLst/>
                <a:latin typeface="-apple-system"/>
              </a:rPr>
              <a:t>）</a:t>
            </a:r>
            <a:r>
              <a:rPr lang="en-US" altLang="zh-CN" sz="2400" b="0" i="0" dirty="0">
                <a:solidFill>
                  <a:srgbClr val="222222"/>
                </a:solidFill>
                <a:effectLst/>
                <a:latin typeface="-apple-system"/>
              </a:rPr>
              <a:t>:</a:t>
            </a: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尺度不变特征变换匹配算法。影像中的局部性特征，它在空间尺度中寻找极值点，并提取出在位置、尺度的旋转不变量。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1424302" y="2485792"/>
            <a:ext cx="8013065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7DCCA1-12DF-4AD0-A8E1-DA53838E88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05"/>
          <a:stretch/>
        </p:blipFill>
        <p:spPr>
          <a:xfrm>
            <a:off x="2100262" y="2742483"/>
            <a:ext cx="6919913" cy="392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7904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BA0816-1E2B-43B8-8D0C-FF8D67132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5275" y="-3998"/>
            <a:ext cx="7896225" cy="56254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3A531BD-56F7-4C5E-9168-3DF83BDB3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1050" y="5288814"/>
            <a:ext cx="7505699" cy="155271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9931671-C67E-4C0D-9689-2E01E5DFFC13}"/>
              </a:ext>
            </a:extLst>
          </p:cNvPr>
          <p:cNvSpPr/>
          <p:nvPr/>
        </p:nvSpPr>
        <p:spPr>
          <a:xfrm>
            <a:off x="1184275" y="2175522"/>
            <a:ext cx="2921000" cy="56560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sym typeface="FZHei-B01S" panose="02010601030101010101" pitchFamily="2" charset="-122"/>
              </a:rPr>
              <a:t>相机成像原理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955B9AE-5B24-4564-9204-FF5661FEB5B2}"/>
              </a:ext>
            </a:extLst>
          </p:cNvPr>
          <p:cNvSpPr/>
          <p:nvPr/>
        </p:nvSpPr>
        <p:spPr>
          <a:xfrm>
            <a:off x="0" y="5621417"/>
            <a:ext cx="4955540" cy="56560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sym typeface="FZHei-B01S" panose="02010601030101010101" pitchFamily="2" charset="-122"/>
              </a:rPr>
              <a:t>像素坐标系转换为图像坐标系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6C27C9E-0E6F-4CB2-918E-55E4314EB874}"/>
              </a:ext>
            </a:extLst>
          </p:cNvPr>
          <p:cNvSpPr/>
          <p:nvPr/>
        </p:nvSpPr>
        <p:spPr>
          <a:xfrm>
            <a:off x="1167764" y="123190"/>
            <a:ext cx="3937635" cy="6331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sym typeface="FZHei-B01S" panose="02010601030101010101" pitchFamily="2" charset="-122"/>
              </a:rPr>
              <a:t>相机内外参数的意义</a:t>
            </a:r>
          </a:p>
        </p:txBody>
      </p:sp>
    </p:spTree>
    <p:extLst>
      <p:ext uri="{BB962C8B-B14F-4D97-AF65-F5344CB8AC3E}">
        <p14:creationId xmlns:p14="http://schemas.microsoft.com/office/powerpoint/2010/main" val="375583760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167764" y="168911"/>
            <a:ext cx="3232785" cy="6331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rPr>
              <a:t>部分代码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sym typeface="FZHei-B01S" panose="02010601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4AD744-1AF9-4012-B8A3-08E2B6FEC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392" y="587717"/>
            <a:ext cx="5829428" cy="34827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84AF30-2261-4FFE-B80E-A971772FA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5392" y="4348278"/>
            <a:ext cx="7455058" cy="234081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CD171A5-378C-4D4C-A9CE-269EF50C4627}"/>
              </a:ext>
            </a:extLst>
          </p:cNvPr>
          <p:cNvSpPr/>
          <p:nvPr/>
        </p:nvSpPr>
        <p:spPr>
          <a:xfrm>
            <a:off x="844392" y="1947940"/>
            <a:ext cx="2921000" cy="56560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rPr>
              <a:t>特征点匹配</a:t>
            </a:r>
            <a:endParaRPr kumimoji="0" lang="zh-CN" altLang="en-US" sz="28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A33B962-8CC4-493E-BDC4-93623C1697F8}"/>
              </a:ext>
            </a:extLst>
          </p:cNvPr>
          <p:cNvSpPr/>
          <p:nvPr/>
        </p:nvSpPr>
        <p:spPr>
          <a:xfrm>
            <a:off x="647700" y="5135642"/>
            <a:ext cx="2990850" cy="56560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8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rPr>
              <a:t>稀疏点云的绘制</a:t>
            </a:r>
            <a:endParaRPr kumimoji="0" lang="zh-CN" altLang="en-US" sz="280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15953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1167764" y="168911"/>
            <a:ext cx="3232785" cy="6331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sym typeface="FZHei-B01S" panose="02010601030101010101" pitchFamily="2" charset="-122"/>
              </a:rPr>
              <a:t>稀疏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sym typeface="FZHei-B01S" panose="02010601030101010101" pitchFamily="2" charset="-122"/>
              </a:rPr>
              <a:t>3D</a:t>
            </a:r>
            <a:r>
              <a:rPr lang="zh-CN" altLang="en-US" sz="32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FZHei-B01S" panose="02010601030101010101" pitchFamily="2" charset="-122"/>
              </a:rPr>
              <a:t>点云结构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+mn-ea"/>
              <a:sym typeface="FZHei-B01S" panose="02010601030101010101" pitchFamily="2" charset="-122"/>
            </a:endParaRPr>
          </a:p>
        </p:txBody>
      </p:sp>
      <p:sp>
        <p:nvSpPr>
          <p:cNvPr id="106" name="矩形 105"/>
          <p:cNvSpPr/>
          <p:nvPr/>
        </p:nvSpPr>
        <p:spPr>
          <a:xfrm>
            <a:off x="1389378" y="3914324"/>
            <a:ext cx="8013065" cy="762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D89807-5327-46DB-BD4E-15EF1D771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49" y="4130754"/>
            <a:ext cx="4505325" cy="236529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E32364-5854-41B8-B768-3C84110B1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3250" y="1204844"/>
            <a:ext cx="4505325" cy="253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433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94927" y="3442382"/>
            <a:ext cx="3602146" cy="736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微软雅黑" panose="020B0503020204020204" charset="-122"/>
              </a:rPr>
              <a:t>PART TWO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358891" y="2291186"/>
            <a:ext cx="7474217" cy="117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08965">
              <a:lnSpc>
                <a:spcPct val="130000"/>
              </a:lnSpc>
            </a:pPr>
            <a:r>
              <a:rPr lang="zh-CN" altLang="en-US" sz="6000" dirty="0">
                <a:latin typeface="+mj-lt"/>
                <a:ea typeface="微软雅黑" panose="020B0503020204020204" charset="-122"/>
              </a:rPr>
              <a:t>基于深度学习的</a:t>
            </a:r>
            <a:r>
              <a:rPr lang="en-US" altLang="zh-CN" sz="6000" dirty="0">
                <a:latin typeface="+mj-lt"/>
                <a:ea typeface="微软雅黑" panose="020B0503020204020204" charset="-122"/>
              </a:rPr>
              <a:t>MVS</a:t>
            </a:r>
            <a:endParaRPr lang="zh-CN" altLang="en-US" sz="6000" dirty="0">
              <a:latin typeface="+mj-lt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889817" y="4201920"/>
            <a:ext cx="2412366" cy="113341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4400">
              <a:solidFill>
                <a:srgbClr val="92D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 (26)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092807"/>
  <p:tag name="MH_LIBRARY" val="GRAPHIC"/>
  <p:tag name="MH_TYPE" val="Other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092807"/>
  <p:tag name="MH_LIBRARY" val="GRAPHIC"/>
  <p:tag name="MH_TYPE" val="Other"/>
  <p:tag name="MH_ORDER" val="2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092807"/>
  <p:tag name="MH_LIBRARY" val="GRAPHIC"/>
  <p:tag name="MH_TYPE" val="Other"/>
  <p:tag name="MH_ORDER" val="3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092807"/>
  <p:tag name="MH_LIBRARY" val="GRAPHIC"/>
  <p:tag name="MH_TYPE" val="Other"/>
  <p:tag name="MH_ORDER" val="4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092807"/>
  <p:tag name="MH_LIBRARY" val="GRAPHIC"/>
  <p:tag name="MH_TYPE" val="Other"/>
  <p:tag name="MH_ORDER" val="5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092807"/>
  <p:tag name="MH_LIBRARY" val="GRAPHIC"/>
  <p:tag name="MH_TYPE" val="Other"/>
  <p:tag name="MH_ORDER" val="6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092807"/>
  <p:tag name="MH_LIBRARY" val="GRAPHIC"/>
  <p:tag name="MH_TYPE" val="Other"/>
  <p:tag name="MH_ORDER" val="7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2092807"/>
  <p:tag name="MH_LIBRARY" val="GRAPHIC"/>
  <p:tag name="MH_TYPE" val="Other"/>
  <p:tag name="MH_ORDER" val="8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11408"/>
  <p:tag name="KSO_WM_SLIDE_ID" val="diagram20211408_1"/>
  <p:tag name="KSO_WM_TEMPLATE_SUBCATEGORY" val="21"/>
  <p:tag name="KSO_WM_TEMPLATE_MASTER_TYPE" val="0"/>
  <p:tag name="KSO_WM_TEMPLATE_COLOR_TYPE" val="1"/>
  <p:tag name="KSO_WM_SLIDE_TYPE" val="text"/>
  <p:tag name="KSO_WM_SLIDE_SUBTYPE" val="picTxt"/>
  <p:tag name="KSO_WM_SLIDE_ITEM_CNT" val="0"/>
  <p:tag name="KSO_WM_SLIDE_INDEX" val="1"/>
  <p:tag name="KSO_WM_SLIDE_SIZE" val="864*396"/>
  <p:tag name="KSO_WM_SLIDE_POSITION" val="48*72"/>
  <p:tag name="KSO_WM_TAG_VERSION" val="1.0"/>
  <p:tag name="KSO_WM_SLIDE_LAYOUT" val="a_d_f"/>
  <p:tag name="KSO_WM_SLIDE_LAYOUT_CNT" val="1_1_1"/>
  <p:tag name="KSO_WM_SLIDE_LAYOUT_INFO" val="{&quot;backgroundInfo&quot;:[{&quot;bottom&quot;:0,&quot;bottomAbs&quot;:false,&quot;left&quot;:0,&quot;leftAbs&quot;:false,&quot;right&quot;:0,&quot;rightAbs&quot;:false,&quot;top&quot;:0,&quot;topAbs&quot;:false,&quot;type&quot;:&quot;general&quot;}],&quot;id&quot;:&quot;2021-04-01T15:24:46&quot;,&quot;maxSize&quot;:{&quot;size1&quot;:62.199907832675507},&quot;minSize&quot;:{&quot;size1&quot;:46.599907832675505},&quot;normalSize&quot;:{&quot;size1&quot;:47.233241166008838},&quot;subLayout&quot;:[{&quot;id&quot;:&quot;2021-04-01T15:24:46&quot;,&quot;margin&quot;:{&quot;bottom&quot;:0.026000002399086952,&quot;left&quot;:1.6929999589920044,&quot;right&quot;:1.6920000314712524,&quot;top&quot;:1.6929999589920044},&quot;type&quot;:0},{&quot;id&quot;:&quot;2021-04-01T15:24:46&quot;,&quot;maxSize&quot;:{&quot;size1&quot;:44.269116847969784},&quot;minSize&quot;:{&quot;size1&quot;:9.1691168479697858},&quot;normalSize&quot;:{&quot;size1&quot;:38.130851232445231},&quot;subLayout&quot;:[{&quot;id&quot;:&quot;2021-04-01T15:24:46&quot;,&quot;margin&quot;:{&quot;bottom&quot;:0.026000002399086952,&quot;left&quot;:1.6929999589920044,&quot;right&quot;:1.6929999589920044,&quot;top&quot;:0.81999999284744263},&quot;type&quot;:0},{&quot;id&quot;:&quot;2021-04-01T15:24:46&quot;,&quot;margin&quot;:{&quot;bottom&quot;:1.6929999589920044,&quot;left&quot;:1.6929999589920044,&quot;right&quot;:1.6929999589920044,&quot;top&quot;:0.40599998831748962},&quot;type&quot;:0}],&quot;type&quot;:0}],&quot;type&quot;:0}"/>
  <p:tag name="KSO_WM_SLIDE_BACKGROUND" val="[&quot;general&quot;]"/>
  <p:tag name="KSO_WM_SLIDE_RATIO" val="1.777778"/>
  <p:tag name="KSO_WM_CHIP_INFOS" val="{&quot;type&quot;:0,&quot;layout_type&quot;:&quot;topbottom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]},&quot;slide_type&quot;:[&quot;text&quot;]}"/>
  <p:tag name="KSO_WM_CHIP_XID" val="5f6ca5807b7ee298d4026143"/>
  <p:tag name="KSO_WM_CHIP_FILLPROP" val="[[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9d6e32915464427781dcc5fdd73896e3&quot;,&quot;fill_align&quot;:&quot;cm&quot;,&quot;chip_types&quot;:[&quot;picture&quot;]},{&quot;text_align&quot;:&quot;lb&quot;,&quot;text_direction&quot;:&quot;horizontal&quot;,&quot;support_big_font&quot;:false,&quot;picture_toward&quot;:0,&quot;picture_dockside&quot;:[],&quot;fill_id&quot;:&quot;ea4c832df56e40f58ba14b45ada9e6a1&quot;,&quot;fill_align&quot;:&quot;lb&quot;,&quot;chip_types&quot;:[&quot;header&quot;]},{&quot;text_align&quot;:&quot;lt&quot;,&quot;text_direction&quot;:&quot;horizontal&quot;,&quot;support_big_font&quot;:false,&quot;picture_toward&quot;:0,&quot;picture_dockside&quot;:[],&quot;fill_id&quot;:&quot;c18725be05d943c9b3c7b7330e851d3c&quot;,&quot;fill_align&quot;:&quot;lt&quot;,&quot;chip_types&quot;:[&quot;text&quot;]}],[{&quot;text_align&quot;:&quot;cm&quot;,&quot;text_direction&quot;:&quot;horizontal&quot;,&quot;support_features&quot;:[&quot;collage&quot;,&quot;carousel&quot;],&quot;support_big_font&quot;:false,&quot;picture_toward&quot;:0,&quot;picture_dockside&quot;:[],&quot;fill_id&quot;:&quot;9d6e32915464427781dcc5fdd73896e3&quot;,&quot;fill_align&quot;:&quot;cm&quot;,&quot;chip_types&quot;:[&quot;picture&quot;]},{&quot;text_align&quot;:&quot;cb&quot;,&quot;text_direction&quot;:&quot;horizontal&quot;,&quot;support_big_font&quot;:false,&quot;picture_toward&quot;:0,&quot;picture_dockside&quot;:[],&quot;fill_id&quot;:&quot;ea4c832df56e40f58ba14b45ada9e6a1&quot;,&quot;fill_align&quot;:&quot;cb&quot;,&quot;chip_types&quot;:[&quot;header&quot;]},{&quot;text_align&quot;:&quot;cb&quot;,&quot;text_direction&quot;:&quot;horizontal&quot;,&quot;support_big_font&quot;:false,&quot;picture_toward&quot;:0,&quot;picture_dockside&quot;:[],&quot;fill_id&quot;:&quot;c18725be05d943c9b3c7b7330e851d3c&quot;,&quot;fill_align&quot;:&quot;cb&quot;,&quot;chip_types&quot;:[&quot;text&quot;]}]]"/>
  <p:tag name="KSO_WM_CHIP_DECFILLPROP" val="[]"/>
  <p:tag name="KSO_WM_SLIDE_CAN_ADD_NAVIGATION" val="1"/>
  <p:tag name="KSO_WM_CHIP_GROUPID" val="5f6ca5807b7ee298d4026142"/>
  <p:tag name="KSO_WM_SLIDE_BK_DARK_LIGHT" val="2"/>
  <p:tag name="KSO_WM_SLIDE_BACKGROUND_TYPE" val="general"/>
  <p:tag name="KSO_WM_SLIDE_SUPPORT_FEATURE_TYPE" val="3"/>
  <p:tag name="KSO_WM_TEMPLATE_ASSEMBLE_XID" val="60656f014054ed1e2fb80216"/>
  <p:tag name="KSO_WM_TEMPLATE_ASSEMBLE_GROUPID" val="60656f014054ed1e2fb80216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804*304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1408_1*d*1"/>
  <p:tag name="KSO_WM_TEMPLATE_CATEGORY" val="diagram"/>
  <p:tag name="KSO_WM_TEMPLATE_INDEX" val="2021140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92c3525f0894c88a3835fe888363dc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e73c0450d6504063aae16862c39f45d7"/>
  <p:tag name="KSO_WM_UNIT_PLACING_PICTURE" val="e73c0450d6504063aae16862c39f45d7"/>
  <p:tag name="KSO_WM_TEMPLATE_ASSEMBLE_XID" val="60656f014054ed1e2fb80216"/>
  <p:tag name="KSO_WM_TEMPLATE_ASSEMBLE_GROUPID" val="60656f014054ed1e2fb80216"/>
  <p:tag name="KSO_WM_UNIT_PICTURE_CLIP_FLAG" val="0"/>
  <p:tag name="KSO_WM_UNIT_PLACING_PICTURE_INFO" val="{&quot;code&quot;:&quot;&quot;,&quot;full_picture&quot;:false,&quot;scheme&quot;:&quot;&quot;,&quot;spacing&quot;:5}"/>
  <p:tag name="KSO_WM_UNIT_PLACING_PICTURE_COLLAGE_VIEWPORT" val="{&quot;height&quot;:3989.03937007874,&quot;width&quot;:17725.33199362131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1408_1*a*1"/>
  <p:tag name="KSO_WM_TEMPLATE_CATEGORY" val="diagram"/>
  <p:tag name="KSO_WM_TEMPLATE_INDEX" val="20211408"/>
  <p:tag name="KSO_WM_UNIT_LAYERLEVEL" val="1"/>
  <p:tag name="KSO_WM_TAG_VERSION" val="1.0"/>
  <p:tag name="KSO_WM_BEAUTIFY_FLAG" val="#wm#"/>
  <p:tag name="KSO_WM_UNIT_PRESET_TEXT" val="单击此处添加大标题内容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UNIT_DEC_AREA_ID" val="d2ec923eabb44f01a123139bb008d316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SM_LIMIT_TYPE" val="2"/>
  <p:tag name="KSO_WM_CHIP_FILLAREA_FILL_RULE" val="{&quot;fill_align&quot;:&quot;lb&quot;,&quot;fill_mode&quot;:&quot;full&quot;,&quot;sacle_strategy&quot;:&quot;smart&quot;}"/>
  <p:tag name="KSO_WM_ASSEMBLE_CHIP_INDEX" val="886bd21977fb4b04a77f9faa8a1dd1a6"/>
  <p:tag name="KSO_WM_UNIT_TEXT_FILL_FORE_SCHEMECOLOR_INDEX_BRIGHTNESS" val="0"/>
  <p:tag name="KSO_WM_UNIT_TEXT_FILL_FORE_SCHEMECOLOR_INDEX" val="13"/>
  <p:tag name="KSO_WM_UNIT_TEXT_FILL_TYPE" val="1"/>
  <p:tag name="KSO_WM_TEMPLATE_ASSEMBLE_XID" val="60656f014054ed1e2fb80216"/>
  <p:tag name="KSO_WM_TEMPLATE_ASSEMBLE_GROUPID" val="60656f014054ed1e2fb802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SUBTYPE" val="a"/>
  <p:tag name="KSO_WM_UNIT_SUBTYPE" val="a"/>
  <p:tag name="KSO_WM_UNIT_PRESET_TEXT" val="单击此处添加正文，文字是您思想的提炼，为了演示发布的良好效果，请言简意赅的阐述您的观点。您的内容已经简明扼要，字字珠玑，但信息却千丝万缕、错综复杂。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11408_1*f*1"/>
  <p:tag name="KSO_WM_TEMPLATE_CATEGORY" val="diagram"/>
  <p:tag name="KSO_WM_TEMPLATE_INDEX" val="20211408"/>
  <p:tag name="KSO_WM_UNIT_LAYERLEVEL" val="1"/>
  <p:tag name="KSO_WM_TAG_VERSION" val="1.0"/>
  <p:tag name="KSO_WM_BEAUTIFY_FLAG" val="#wm#"/>
  <p:tag name="KSO_WM_UNIT_DEFAULT_FONT" val="14;20;2"/>
  <p:tag name="KSO_WM_UNIT_BLOCK" val="0"/>
  <p:tag name="KSO_WM_UNIT_VALUE" val="129"/>
  <p:tag name="KSO_WM_UNIT_SHOW_EDIT_AREA_INDICATION" val="1"/>
  <p:tag name="KSO_WM_CHIP_GROUPID" val="5e6b05596848fb12bee65ac8"/>
  <p:tag name="KSO_WM_CHIP_XID" val="5e6b05596848fb12bee65aca"/>
  <p:tag name="KSO_WM_UNIT_DEC_AREA_ID" val="71d19fdcb4da4a0eaaf292011d44202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1}"/>
  <p:tag name="KSO_WM_UNIT_SM_LIMIT_TYPE" val="2"/>
  <p:tag name="KSO_WM_CHIP_FILLAREA_FILL_RULE" val="{&quot;fill_align&quot;:&quot;lt&quot;,&quot;fill_mode&quot;:&quot;full&quot;,&quot;sacle_strategy&quot;:&quot;smart&quot;}"/>
  <p:tag name="KSO_WM_ASSEMBLE_CHIP_INDEX" val="3b043928a43f4713a017552ec383e6ab"/>
  <p:tag name="KSO_WM_UNIT_TEXT_FILL_FORE_SCHEMECOLOR_INDEX_BRIGHTNESS" val="0.25"/>
  <p:tag name="KSO_WM_UNIT_TEXT_FILL_FORE_SCHEMECOLOR_INDEX" val="13"/>
  <p:tag name="KSO_WM_UNIT_TEXT_FILL_TYPE" val="1"/>
  <p:tag name="KSO_WM_TEMPLATE_ASSEMBLE_XID" val="60656f014054ed1e2fb80216"/>
  <p:tag name="KSO_WM_TEMPLATE_ASSEMBLE_GROUPID" val="60656f014054ed1e2fb8021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INDEX" val="20211408"/>
  <p:tag name="KSO_WM_TEMPLATE_CATEGORY" val="diagram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INDEX" val="20211408"/>
  <p:tag name="KSO_WM_TEMPLATE_CATEGORY" val="diagram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AG_VERSION" val="1.0"/>
  <p:tag name="KSO_WM_TEMPLATE_CATEGORY" val="diagram"/>
  <p:tag name="KSO_WM_TEMPLATE_INDEX" val="20211408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heme/theme1.xml><?xml version="1.0" encoding="utf-8"?>
<a:theme xmlns:a="http://schemas.openxmlformats.org/drawingml/2006/main" name="第一PPT，www.1ppt.com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6">
      <a:majorFont>
        <a:latin typeface="Segoe UI"/>
        <a:ea typeface="宋体"/>
        <a:cs typeface=""/>
      </a:majorFont>
      <a:minorFont>
        <a:latin typeface="Segoe U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F2F2F2"/>
      </a:dk2>
      <a:lt2>
        <a:srgbClr val="FFFFFF"/>
      </a:lt2>
      <a:accent1>
        <a:srgbClr val="266CBA"/>
      </a:accent1>
      <a:accent2>
        <a:srgbClr val="0887CE"/>
      </a:accent2>
      <a:accent3>
        <a:srgbClr val="089AC2"/>
      </a:accent3>
      <a:accent4>
        <a:srgbClr val="07A99D"/>
      </a:accent4>
      <a:accent5>
        <a:srgbClr val="07B566"/>
      </a:accent5>
      <a:accent6>
        <a:srgbClr val="6CBA26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11754</TotalTime>
  <Words>1165</Words>
  <Application>Microsoft Office PowerPoint</Application>
  <PresentationFormat>宽屏</PresentationFormat>
  <Paragraphs>190</Paragraphs>
  <Slides>28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-apple-system</vt:lpstr>
      <vt:lpstr>微软雅黑</vt:lpstr>
      <vt:lpstr>Arial</vt:lpstr>
      <vt:lpstr>Calibri</vt:lpstr>
      <vt:lpstr>Segoe UI</vt:lpstr>
      <vt:lpstr>Wingdings</vt:lpstr>
      <vt:lpstr>第一PPT，www.1ppt.com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www.1ppt.com</cp:keywords>
  <dc:description>www.1ppt.com</dc:description>
  <cp:lastModifiedBy>潇涵 徐</cp:lastModifiedBy>
  <cp:revision>458</cp:revision>
  <dcterms:created xsi:type="dcterms:W3CDTF">2015-08-18T02:51:00Z</dcterms:created>
  <dcterms:modified xsi:type="dcterms:W3CDTF">2021-06-18T15:14:03Z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1BFEAE78E65A437CA06794643B7B5628</vt:lpwstr>
  </property>
</Properties>
</file>